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89" r:id="rId3"/>
    <p:sldId id="284" r:id="rId4"/>
    <p:sldId id="286" r:id="rId5"/>
    <p:sldId id="287" r:id="rId6"/>
    <p:sldId id="288" r:id="rId7"/>
    <p:sldId id="294" r:id="rId8"/>
    <p:sldId id="292" r:id="rId9"/>
    <p:sldId id="290" r:id="rId10"/>
    <p:sldId id="291" r:id="rId11"/>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521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67" autoAdjust="0"/>
    <p:restoredTop sz="87998" autoAdjust="0"/>
  </p:normalViewPr>
  <p:slideViewPr>
    <p:cSldViewPr snapToGrid="0">
      <p:cViewPr varScale="1">
        <p:scale>
          <a:sx n="96" d="100"/>
          <a:sy n="96" d="100"/>
        </p:scale>
        <p:origin x="1149"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A10D5A-2009-4BE7-9ADD-E751E6E5F62D}" type="datetimeFigureOut">
              <a:rPr lang="nl-NL" smtClean="0"/>
              <a:t>18-5-2026</a:t>
            </a:fld>
            <a:endParaRPr lang="nl-NL"/>
          </a:p>
        </p:txBody>
      </p:sp>
      <p:sp>
        <p:nvSpPr>
          <p:cNvPr id="4" name="Tijdelijke aanduiding voor dia-afbeelding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571432-CE45-4E5F-8B72-069A908432F0}" type="slidenum">
              <a:rPr lang="nl-NL" smtClean="0"/>
              <a:t>‹nr.›</a:t>
            </a:fld>
            <a:endParaRPr lang="nl-NL"/>
          </a:p>
        </p:txBody>
      </p:sp>
    </p:spTree>
    <p:extLst>
      <p:ext uri="{BB962C8B-B14F-4D97-AF65-F5344CB8AC3E}">
        <p14:creationId xmlns:p14="http://schemas.microsoft.com/office/powerpoint/2010/main" val="890774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C571432-CE45-4E5F-8B72-069A908432F0}" type="slidenum">
              <a:rPr lang="nl-NL" smtClean="0"/>
              <a:t>1</a:t>
            </a:fld>
            <a:endParaRPr lang="nl-NL"/>
          </a:p>
        </p:txBody>
      </p:sp>
    </p:spTree>
    <p:extLst>
      <p:ext uri="{BB962C8B-B14F-4D97-AF65-F5344CB8AC3E}">
        <p14:creationId xmlns:p14="http://schemas.microsoft.com/office/powerpoint/2010/main" val="20848774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A07F-0EF6-E5C8-DC38-7279F1914CA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52FB2FF-C2E2-5635-630B-664792ED82C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80D06F3-0642-02C6-664B-05042213E11E}"/>
              </a:ext>
            </a:extLst>
          </p:cNvPr>
          <p:cNvSpPr>
            <a:spLocks noGrp="1"/>
          </p:cNvSpPr>
          <p:nvPr>
            <p:ph type="body" idx="1"/>
          </p:nvPr>
        </p:nvSpPr>
        <p:spPr/>
        <p:txBody>
          <a:bodyPr/>
          <a:lstStyle/>
          <a:p>
            <a:r>
              <a:rPr lang="nl-NL" dirty="0"/>
              <a:t>plattegrond</a:t>
            </a:r>
          </a:p>
        </p:txBody>
      </p:sp>
      <p:sp>
        <p:nvSpPr>
          <p:cNvPr id="4" name="Tijdelijke aanduiding voor dianummer 3">
            <a:extLst>
              <a:ext uri="{FF2B5EF4-FFF2-40B4-BE49-F238E27FC236}">
                <a16:creationId xmlns:a16="http://schemas.microsoft.com/office/drawing/2014/main" id="{9E7AB924-119F-FD16-3A2A-1F560B9B49B7}"/>
              </a:ext>
            </a:extLst>
          </p:cNvPr>
          <p:cNvSpPr>
            <a:spLocks noGrp="1"/>
          </p:cNvSpPr>
          <p:nvPr>
            <p:ph type="sldNum" sz="quarter" idx="5"/>
          </p:nvPr>
        </p:nvSpPr>
        <p:spPr/>
        <p:txBody>
          <a:bodyPr/>
          <a:lstStyle/>
          <a:p>
            <a:fld id="{BC571432-CE45-4E5F-8B72-069A908432F0}" type="slidenum">
              <a:rPr lang="nl-NL" smtClean="0"/>
              <a:t>10</a:t>
            </a:fld>
            <a:endParaRPr lang="nl-NL"/>
          </a:p>
        </p:txBody>
      </p:sp>
    </p:spTree>
    <p:extLst>
      <p:ext uri="{BB962C8B-B14F-4D97-AF65-F5344CB8AC3E}">
        <p14:creationId xmlns:p14="http://schemas.microsoft.com/office/powerpoint/2010/main" val="2983866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AD9E7-7B25-C12F-2662-87C7A6B863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1C322E9-D988-98FD-31B6-1F7883C46A8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FD027BB-91B4-BBBE-52F7-099FC2C0D8FD}"/>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52CDB50D-334E-0E1D-5BA3-2F10703E04ED}"/>
              </a:ext>
            </a:extLst>
          </p:cNvPr>
          <p:cNvSpPr>
            <a:spLocks noGrp="1"/>
          </p:cNvSpPr>
          <p:nvPr>
            <p:ph type="sldNum" sz="quarter" idx="5"/>
          </p:nvPr>
        </p:nvSpPr>
        <p:spPr/>
        <p:txBody>
          <a:bodyPr/>
          <a:lstStyle/>
          <a:p>
            <a:fld id="{BC571432-CE45-4E5F-8B72-069A908432F0}" type="slidenum">
              <a:rPr lang="nl-NL" smtClean="0"/>
              <a:t>2</a:t>
            </a:fld>
            <a:endParaRPr lang="nl-NL"/>
          </a:p>
        </p:txBody>
      </p:sp>
    </p:spTree>
    <p:extLst>
      <p:ext uri="{BB962C8B-B14F-4D97-AF65-F5344CB8AC3E}">
        <p14:creationId xmlns:p14="http://schemas.microsoft.com/office/powerpoint/2010/main" val="194158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C571432-CE45-4E5F-8B72-069A908432F0}" type="slidenum">
              <a:rPr lang="nl-NL" smtClean="0"/>
              <a:t>3</a:t>
            </a:fld>
            <a:endParaRPr lang="nl-NL"/>
          </a:p>
        </p:txBody>
      </p:sp>
    </p:spTree>
    <p:extLst>
      <p:ext uri="{BB962C8B-B14F-4D97-AF65-F5344CB8AC3E}">
        <p14:creationId xmlns:p14="http://schemas.microsoft.com/office/powerpoint/2010/main" val="1155007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B318-08B7-AC1C-8B5E-1821D9DA6D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EC5C594-083D-F95C-7A5B-40420919AC6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16F6041-35EA-BDF1-055B-3BC7EB25216A}"/>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D5E7496D-D349-FBCD-04F9-ED0602AD1343}"/>
              </a:ext>
            </a:extLst>
          </p:cNvPr>
          <p:cNvSpPr>
            <a:spLocks noGrp="1"/>
          </p:cNvSpPr>
          <p:nvPr>
            <p:ph type="sldNum" sz="quarter" idx="5"/>
          </p:nvPr>
        </p:nvSpPr>
        <p:spPr/>
        <p:txBody>
          <a:bodyPr/>
          <a:lstStyle/>
          <a:p>
            <a:fld id="{BC571432-CE45-4E5F-8B72-069A908432F0}" type="slidenum">
              <a:rPr lang="nl-NL" smtClean="0"/>
              <a:t>4</a:t>
            </a:fld>
            <a:endParaRPr lang="nl-NL"/>
          </a:p>
        </p:txBody>
      </p:sp>
    </p:spTree>
    <p:extLst>
      <p:ext uri="{BB962C8B-B14F-4D97-AF65-F5344CB8AC3E}">
        <p14:creationId xmlns:p14="http://schemas.microsoft.com/office/powerpoint/2010/main" val="2842118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00C1B-7F94-3B86-7861-5E0EDBCABA3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8CCCB4A-33E4-A946-D726-F0863F92AE4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975731F-8FA8-DC3C-62EF-ED8E1ED48785}"/>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8309FCEB-048E-3012-AD88-8885C64E170B}"/>
              </a:ext>
            </a:extLst>
          </p:cNvPr>
          <p:cNvSpPr>
            <a:spLocks noGrp="1"/>
          </p:cNvSpPr>
          <p:nvPr>
            <p:ph type="sldNum" sz="quarter" idx="5"/>
          </p:nvPr>
        </p:nvSpPr>
        <p:spPr/>
        <p:txBody>
          <a:bodyPr/>
          <a:lstStyle/>
          <a:p>
            <a:fld id="{BC571432-CE45-4E5F-8B72-069A908432F0}" type="slidenum">
              <a:rPr lang="nl-NL" smtClean="0"/>
              <a:t>5</a:t>
            </a:fld>
            <a:endParaRPr lang="nl-NL"/>
          </a:p>
        </p:txBody>
      </p:sp>
    </p:spTree>
    <p:extLst>
      <p:ext uri="{BB962C8B-B14F-4D97-AF65-F5344CB8AC3E}">
        <p14:creationId xmlns:p14="http://schemas.microsoft.com/office/powerpoint/2010/main" val="1424993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00CCE-2C9C-B500-EF32-55B9AEE7BA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9BA4774-4DD0-B8E8-EACB-A9188EEF2FC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C20B671-E469-E58B-7E20-3EBDD5011A76}"/>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E333A126-490F-CC0F-3F44-ED2CF2AE5BC2}"/>
              </a:ext>
            </a:extLst>
          </p:cNvPr>
          <p:cNvSpPr>
            <a:spLocks noGrp="1"/>
          </p:cNvSpPr>
          <p:nvPr>
            <p:ph type="sldNum" sz="quarter" idx="5"/>
          </p:nvPr>
        </p:nvSpPr>
        <p:spPr/>
        <p:txBody>
          <a:bodyPr/>
          <a:lstStyle/>
          <a:p>
            <a:fld id="{BC571432-CE45-4E5F-8B72-069A908432F0}" type="slidenum">
              <a:rPr lang="nl-NL" smtClean="0"/>
              <a:t>6</a:t>
            </a:fld>
            <a:endParaRPr lang="nl-NL"/>
          </a:p>
        </p:txBody>
      </p:sp>
    </p:spTree>
    <p:extLst>
      <p:ext uri="{BB962C8B-B14F-4D97-AF65-F5344CB8AC3E}">
        <p14:creationId xmlns:p14="http://schemas.microsoft.com/office/powerpoint/2010/main" val="162840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347CF-DF04-B3BC-6CBF-03915D1F779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34A1169-E038-AA47-A459-8EAA4BC0816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FE88583-144E-B726-C737-78845B6EA8DF}"/>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44566D39-EBF6-9519-E067-4DDA35CC3CB3}"/>
              </a:ext>
            </a:extLst>
          </p:cNvPr>
          <p:cNvSpPr>
            <a:spLocks noGrp="1"/>
          </p:cNvSpPr>
          <p:nvPr>
            <p:ph type="sldNum" sz="quarter" idx="5"/>
          </p:nvPr>
        </p:nvSpPr>
        <p:spPr/>
        <p:txBody>
          <a:bodyPr/>
          <a:lstStyle/>
          <a:p>
            <a:fld id="{BC571432-CE45-4E5F-8B72-069A908432F0}" type="slidenum">
              <a:rPr lang="nl-NL" smtClean="0"/>
              <a:t>7</a:t>
            </a:fld>
            <a:endParaRPr lang="nl-NL"/>
          </a:p>
        </p:txBody>
      </p:sp>
    </p:spTree>
    <p:extLst>
      <p:ext uri="{BB962C8B-B14F-4D97-AF65-F5344CB8AC3E}">
        <p14:creationId xmlns:p14="http://schemas.microsoft.com/office/powerpoint/2010/main" val="2877527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C571432-CE45-4E5F-8B72-069A908432F0}" type="slidenum">
              <a:rPr lang="nl-NL" smtClean="0"/>
              <a:t>8</a:t>
            </a:fld>
            <a:endParaRPr lang="nl-NL"/>
          </a:p>
        </p:txBody>
      </p:sp>
    </p:spTree>
    <p:extLst>
      <p:ext uri="{BB962C8B-B14F-4D97-AF65-F5344CB8AC3E}">
        <p14:creationId xmlns:p14="http://schemas.microsoft.com/office/powerpoint/2010/main" val="2133187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plattegrond</a:t>
            </a:r>
          </a:p>
        </p:txBody>
      </p:sp>
      <p:sp>
        <p:nvSpPr>
          <p:cNvPr id="4" name="Tijdelijke aanduiding voor dianummer 3"/>
          <p:cNvSpPr>
            <a:spLocks noGrp="1"/>
          </p:cNvSpPr>
          <p:nvPr>
            <p:ph type="sldNum" sz="quarter" idx="5"/>
          </p:nvPr>
        </p:nvSpPr>
        <p:spPr/>
        <p:txBody>
          <a:bodyPr/>
          <a:lstStyle/>
          <a:p>
            <a:fld id="{BC571432-CE45-4E5F-8B72-069A908432F0}" type="slidenum">
              <a:rPr lang="nl-NL" smtClean="0"/>
              <a:t>9</a:t>
            </a:fld>
            <a:endParaRPr lang="nl-NL"/>
          </a:p>
        </p:txBody>
      </p:sp>
    </p:spTree>
    <p:extLst>
      <p:ext uri="{BB962C8B-B14F-4D97-AF65-F5344CB8AC3E}">
        <p14:creationId xmlns:p14="http://schemas.microsoft.com/office/powerpoint/2010/main" val="476789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963924B0-CC0A-4DF2-B68C-E80AADC726AB}" type="datetimeFigureOut">
              <a:rPr lang="nl-NL" smtClean="0"/>
              <a:t>18-5-2026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D6CB5BF-3DFA-4CEE-90A2-F28D9627BD96}" type="slidenum">
              <a:rPr lang="nl-NL" smtClean="0"/>
              <a:t>‹nr.›</a:t>
            </a:fld>
            <a:endParaRPr lang="nl-NL"/>
          </a:p>
        </p:txBody>
      </p:sp>
    </p:spTree>
    <p:extLst>
      <p:ext uri="{BB962C8B-B14F-4D97-AF65-F5344CB8AC3E}">
        <p14:creationId xmlns:p14="http://schemas.microsoft.com/office/powerpoint/2010/main" val="2941850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63924B0-CC0A-4DF2-B68C-E80AADC726AB}" type="datetimeFigureOut">
              <a:rPr lang="nl-NL" smtClean="0"/>
              <a:t>18-5-2026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D6CB5BF-3DFA-4CEE-90A2-F28D9627BD96}" type="slidenum">
              <a:rPr lang="nl-NL" smtClean="0"/>
              <a:t>‹nr.›</a:t>
            </a:fld>
            <a:endParaRPr lang="nl-NL"/>
          </a:p>
        </p:txBody>
      </p:sp>
    </p:spTree>
    <p:extLst>
      <p:ext uri="{BB962C8B-B14F-4D97-AF65-F5344CB8AC3E}">
        <p14:creationId xmlns:p14="http://schemas.microsoft.com/office/powerpoint/2010/main" val="3445115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63924B0-CC0A-4DF2-B68C-E80AADC726AB}" type="datetimeFigureOut">
              <a:rPr lang="nl-NL" smtClean="0"/>
              <a:t>18-5-2026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D6CB5BF-3DFA-4CEE-90A2-F28D9627BD96}" type="slidenum">
              <a:rPr lang="nl-NL" smtClean="0"/>
              <a:t>‹nr.›</a:t>
            </a:fld>
            <a:endParaRPr lang="nl-NL"/>
          </a:p>
        </p:txBody>
      </p:sp>
    </p:spTree>
    <p:extLst>
      <p:ext uri="{BB962C8B-B14F-4D97-AF65-F5344CB8AC3E}">
        <p14:creationId xmlns:p14="http://schemas.microsoft.com/office/powerpoint/2010/main" val="1123803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63924B0-CC0A-4DF2-B68C-E80AADC726AB}" type="datetimeFigureOut">
              <a:rPr lang="nl-NL" smtClean="0"/>
              <a:t>18-5-2026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D6CB5BF-3DFA-4CEE-90A2-F28D9627BD96}" type="slidenum">
              <a:rPr lang="nl-NL" smtClean="0"/>
              <a:t>‹nr.›</a:t>
            </a:fld>
            <a:endParaRPr lang="nl-NL"/>
          </a:p>
        </p:txBody>
      </p:sp>
    </p:spTree>
    <p:extLst>
      <p:ext uri="{BB962C8B-B14F-4D97-AF65-F5344CB8AC3E}">
        <p14:creationId xmlns:p14="http://schemas.microsoft.com/office/powerpoint/2010/main" val="2440920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963924B0-CC0A-4DF2-B68C-E80AADC726AB}" type="datetimeFigureOut">
              <a:rPr lang="nl-NL" smtClean="0"/>
              <a:t>18-5-2026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D6CB5BF-3DFA-4CEE-90A2-F28D9627BD96}" type="slidenum">
              <a:rPr lang="nl-NL" smtClean="0"/>
              <a:t>‹nr.›</a:t>
            </a:fld>
            <a:endParaRPr lang="nl-NL"/>
          </a:p>
        </p:txBody>
      </p:sp>
    </p:spTree>
    <p:extLst>
      <p:ext uri="{BB962C8B-B14F-4D97-AF65-F5344CB8AC3E}">
        <p14:creationId xmlns:p14="http://schemas.microsoft.com/office/powerpoint/2010/main" val="992960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963924B0-CC0A-4DF2-B68C-E80AADC726AB}" type="datetimeFigureOut">
              <a:rPr lang="nl-NL" smtClean="0"/>
              <a:t>18-5-2026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D6CB5BF-3DFA-4CEE-90A2-F28D9627BD96}" type="slidenum">
              <a:rPr lang="nl-NL" smtClean="0"/>
              <a:t>‹nr.›</a:t>
            </a:fld>
            <a:endParaRPr lang="nl-NL"/>
          </a:p>
        </p:txBody>
      </p:sp>
    </p:spTree>
    <p:extLst>
      <p:ext uri="{BB962C8B-B14F-4D97-AF65-F5344CB8AC3E}">
        <p14:creationId xmlns:p14="http://schemas.microsoft.com/office/powerpoint/2010/main" val="2758676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82329" y="2505075"/>
            <a:ext cx="4190702"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5014913" y="2505075"/>
            <a:ext cx="4211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963924B0-CC0A-4DF2-B68C-E80AADC726AB}" type="datetimeFigureOut">
              <a:rPr lang="nl-NL" smtClean="0"/>
              <a:t>18-5-2026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6D6CB5BF-3DFA-4CEE-90A2-F28D9627BD96}" type="slidenum">
              <a:rPr lang="nl-NL" smtClean="0"/>
              <a:t>‹nr.›</a:t>
            </a:fld>
            <a:endParaRPr lang="nl-NL"/>
          </a:p>
        </p:txBody>
      </p:sp>
    </p:spTree>
    <p:extLst>
      <p:ext uri="{BB962C8B-B14F-4D97-AF65-F5344CB8AC3E}">
        <p14:creationId xmlns:p14="http://schemas.microsoft.com/office/powerpoint/2010/main" val="3851524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963924B0-CC0A-4DF2-B68C-E80AADC726AB}" type="datetimeFigureOut">
              <a:rPr lang="nl-NL" smtClean="0"/>
              <a:t>18-5-2026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6D6CB5BF-3DFA-4CEE-90A2-F28D9627BD96}" type="slidenum">
              <a:rPr lang="nl-NL" smtClean="0"/>
              <a:t>‹nr.›</a:t>
            </a:fld>
            <a:endParaRPr lang="nl-NL"/>
          </a:p>
        </p:txBody>
      </p:sp>
    </p:spTree>
    <p:extLst>
      <p:ext uri="{BB962C8B-B14F-4D97-AF65-F5344CB8AC3E}">
        <p14:creationId xmlns:p14="http://schemas.microsoft.com/office/powerpoint/2010/main" val="79362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3924B0-CC0A-4DF2-B68C-E80AADC726AB}" type="datetimeFigureOut">
              <a:rPr lang="nl-NL" smtClean="0"/>
              <a:t>18-5-2026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6D6CB5BF-3DFA-4CEE-90A2-F28D9627BD96}" type="slidenum">
              <a:rPr lang="nl-NL" smtClean="0"/>
              <a:t>‹nr.›</a:t>
            </a:fld>
            <a:endParaRPr lang="nl-NL"/>
          </a:p>
        </p:txBody>
      </p:sp>
    </p:spTree>
    <p:extLst>
      <p:ext uri="{BB962C8B-B14F-4D97-AF65-F5344CB8AC3E}">
        <p14:creationId xmlns:p14="http://schemas.microsoft.com/office/powerpoint/2010/main" val="732128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963924B0-CC0A-4DF2-B68C-E80AADC726AB}" type="datetimeFigureOut">
              <a:rPr lang="nl-NL" smtClean="0"/>
              <a:t>18-5-2026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D6CB5BF-3DFA-4CEE-90A2-F28D9627BD96}" type="slidenum">
              <a:rPr lang="nl-NL" smtClean="0"/>
              <a:t>‹nr.›</a:t>
            </a:fld>
            <a:endParaRPr lang="nl-NL"/>
          </a:p>
        </p:txBody>
      </p:sp>
    </p:spTree>
    <p:extLst>
      <p:ext uri="{BB962C8B-B14F-4D97-AF65-F5344CB8AC3E}">
        <p14:creationId xmlns:p14="http://schemas.microsoft.com/office/powerpoint/2010/main" val="3770906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963924B0-CC0A-4DF2-B68C-E80AADC726AB}" type="datetimeFigureOut">
              <a:rPr lang="nl-NL" smtClean="0"/>
              <a:t>18-5-2026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D6CB5BF-3DFA-4CEE-90A2-F28D9627BD96}" type="slidenum">
              <a:rPr lang="nl-NL" smtClean="0"/>
              <a:t>‹nr.›</a:t>
            </a:fld>
            <a:endParaRPr lang="nl-NL"/>
          </a:p>
        </p:txBody>
      </p:sp>
    </p:spTree>
    <p:extLst>
      <p:ext uri="{BB962C8B-B14F-4D97-AF65-F5344CB8AC3E}">
        <p14:creationId xmlns:p14="http://schemas.microsoft.com/office/powerpoint/2010/main" val="4092958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63924B0-CC0A-4DF2-B68C-E80AADC726AB}" type="datetimeFigureOut">
              <a:rPr lang="nl-NL" smtClean="0"/>
              <a:t>18-5-2026</a:t>
            </a:fld>
            <a:endParaRPr lang="nl-NL"/>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6CB5BF-3DFA-4CEE-90A2-F28D9627BD96}" type="slidenum">
              <a:rPr lang="nl-NL" smtClean="0"/>
              <a:t>‹nr.›</a:t>
            </a:fld>
            <a:endParaRPr lang="nl-NL"/>
          </a:p>
        </p:txBody>
      </p:sp>
    </p:spTree>
    <p:extLst>
      <p:ext uri="{BB962C8B-B14F-4D97-AF65-F5344CB8AC3E}">
        <p14:creationId xmlns:p14="http://schemas.microsoft.com/office/powerpoint/2010/main" val="5108848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2.jpg"/><Relationship Id="rId7"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1.svg"/><Relationship Id="rId7"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3.svg"/><Relationship Id="rId4" Type="http://schemas.openxmlformats.org/officeDocument/2006/relationships/image" Target="../media/image2.svg"/><Relationship Id="rId9" Type="http://schemas.openxmlformats.org/officeDocument/2006/relationships/image" Target="../media/image32.jpeg"/></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3">
            <a:extLst>
              <a:ext uri="{FF2B5EF4-FFF2-40B4-BE49-F238E27FC236}">
                <a16:creationId xmlns:a16="http://schemas.microsoft.com/office/drawing/2014/main" id="{1B6950E4-7D03-0543-A4CE-D9EC5BC3FA0B}"/>
              </a:ext>
            </a:extLst>
          </p:cNvPr>
          <p:cNvGraphicFramePr>
            <a:graphicFrameLocks noGrp="1" noDrilldown="1" noMove="1" noResize="1"/>
          </p:cNvGraphicFramePr>
          <p:nvPr>
            <p:extLst>
              <p:ext uri="{D42A27DB-BD31-4B8C-83A1-F6EECF244321}">
                <p14:modId xmlns:p14="http://schemas.microsoft.com/office/powerpoint/2010/main" val="1779214884"/>
              </p:ext>
            </p:extLst>
          </p:nvPr>
        </p:nvGraphicFramePr>
        <p:xfrm>
          <a:off x="2362303" y="267587"/>
          <a:ext cx="4076598" cy="1964420"/>
        </p:xfrm>
        <a:graphic>
          <a:graphicData uri="http://schemas.openxmlformats.org/drawingml/2006/table">
            <a:tbl>
              <a:tblPr firstRow="1" bandRow="1">
                <a:tableStyleId>{5C22544A-7EE6-4342-B048-85BDC9FD1C3A}</a:tableStyleId>
              </a:tblPr>
              <a:tblGrid>
                <a:gridCol w="824881">
                  <a:extLst>
                    <a:ext uri="{9D8B030D-6E8A-4147-A177-3AD203B41FA5}">
                      <a16:colId xmlns:a16="http://schemas.microsoft.com/office/drawing/2014/main" val="951832031"/>
                    </a:ext>
                  </a:extLst>
                </a:gridCol>
                <a:gridCol w="355091">
                  <a:extLst>
                    <a:ext uri="{9D8B030D-6E8A-4147-A177-3AD203B41FA5}">
                      <a16:colId xmlns:a16="http://schemas.microsoft.com/office/drawing/2014/main" val="494142965"/>
                    </a:ext>
                  </a:extLst>
                </a:gridCol>
                <a:gridCol w="286488">
                  <a:extLst>
                    <a:ext uri="{9D8B030D-6E8A-4147-A177-3AD203B41FA5}">
                      <a16:colId xmlns:a16="http://schemas.microsoft.com/office/drawing/2014/main" val="2076856156"/>
                    </a:ext>
                  </a:extLst>
                </a:gridCol>
                <a:gridCol w="356204">
                  <a:extLst>
                    <a:ext uri="{9D8B030D-6E8A-4147-A177-3AD203B41FA5}">
                      <a16:colId xmlns:a16="http://schemas.microsoft.com/office/drawing/2014/main" val="1385871528"/>
                    </a:ext>
                  </a:extLst>
                </a:gridCol>
                <a:gridCol w="448736">
                  <a:extLst>
                    <a:ext uri="{9D8B030D-6E8A-4147-A177-3AD203B41FA5}">
                      <a16:colId xmlns:a16="http://schemas.microsoft.com/office/drawing/2014/main" val="4272464464"/>
                    </a:ext>
                  </a:extLst>
                </a:gridCol>
                <a:gridCol w="371756">
                  <a:extLst>
                    <a:ext uri="{9D8B030D-6E8A-4147-A177-3AD203B41FA5}">
                      <a16:colId xmlns:a16="http://schemas.microsoft.com/office/drawing/2014/main" val="2613682329"/>
                    </a:ext>
                  </a:extLst>
                </a:gridCol>
                <a:gridCol w="287810">
                  <a:extLst>
                    <a:ext uri="{9D8B030D-6E8A-4147-A177-3AD203B41FA5}">
                      <a16:colId xmlns:a16="http://schemas.microsoft.com/office/drawing/2014/main" val="2199917837"/>
                    </a:ext>
                  </a:extLst>
                </a:gridCol>
                <a:gridCol w="299613">
                  <a:extLst>
                    <a:ext uri="{9D8B030D-6E8A-4147-A177-3AD203B41FA5}">
                      <a16:colId xmlns:a16="http://schemas.microsoft.com/office/drawing/2014/main" val="211852683"/>
                    </a:ext>
                  </a:extLst>
                </a:gridCol>
                <a:gridCol w="467886">
                  <a:extLst>
                    <a:ext uri="{9D8B030D-6E8A-4147-A177-3AD203B41FA5}">
                      <a16:colId xmlns:a16="http://schemas.microsoft.com/office/drawing/2014/main" val="1897501160"/>
                    </a:ext>
                  </a:extLst>
                </a:gridCol>
                <a:gridCol w="378133">
                  <a:extLst>
                    <a:ext uri="{9D8B030D-6E8A-4147-A177-3AD203B41FA5}">
                      <a16:colId xmlns:a16="http://schemas.microsoft.com/office/drawing/2014/main" val="1141160728"/>
                    </a:ext>
                  </a:extLst>
                </a:gridCol>
              </a:tblGrid>
              <a:tr h="513944">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16</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15</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14</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kumimoji="0" lang="nl-NL" sz="9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13</a:t>
                      </a:r>
                      <a:endParaRPr lang="nl-NL" sz="900" b="1" i="0" u="none" strike="noStrike"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12</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11</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extLst>
                  <a:ext uri="{0D108BD9-81ED-4DB2-BD59-A6C34878D82A}">
                    <a16:rowId xmlns:a16="http://schemas.microsoft.com/office/drawing/2014/main" val="2799526387"/>
                  </a:ext>
                </a:extLst>
              </a:tr>
              <a:tr h="211294">
                <a:tc gridSpan="10">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0807611"/>
                  </a:ext>
                </a:extLst>
              </a:tr>
              <a:tr h="513944">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nl-NL" sz="900" b="1" i="0" u="none" strike="noStrike" dirty="0">
                          <a:solidFill>
                            <a:schemeClr val="tx1"/>
                          </a:solidFill>
                          <a:latin typeface="Arial" panose="020B0604020202020204" pitchFamily="34" charset="0"/>
                          <a:cs typeface="Arial" panose="020B0604020202020204" pitchFamily="34" charset="0"/>
                        </a:rPr>
                        <a:t>17</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18</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50000"/>
                        <a:lumOff val="50000"/>
                      </a:schemeClr>
                    </a:solid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7921542"/>
                  </a:ext>
                </a:extLst>
              </a:tr>
              <a:tr h="211294">
                <a:tc gridSpan="10">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646898493"/>
                  </a:ext>
                </a:extLst>
              </a:tr>
              <a:tr h="513944">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19</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20</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21</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22</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23</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24</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25</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kern="1200" dirty="0">
                          <a:solidFill>
                            <a:schemeClr val="tx1"/>
                          </a:solidFill>
                          <a:latin typeface="Arial" panose="020B0604020202020204" pitchFamily="34" charset="0"/>
                          <a:ea typeface="+mn-ea"/>
                          <a:cs typeface="Arial" panose="020B0604020202020204" pitchFamily="34" charset="0"/>
                        </a:rPr>
                        <a:t>26</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extLst>
                  <a:ext uri="{0D108BD9-81ED-4DB2-BD59-A6C34878D82A}">
                    <a16:rowId xmlns:a16="http://schemas.microsoft.com/office/drawing/2014/main" val="593320040"/>
                  </a:ext>
                </a:extLst>
              </a:tr>
            </a:tbl>
          </a:graphicData>
        </a:graphic>
      </p:graphicFrame>
      <p:graphicFrame>
        <p:nvGraphicFramePr>
          <p:cNvPr id="5" name="Tabel 4">
            <a:extLst>
              <a:ext uri="{FF2B5EF4-FFF2-40B4-BE49-F238E27FC236}">
                <a16:creationId xmlns:a16="http://schemas.microsoft.com/office/drawing/2014/main" id="{64EF2549-9870-9FCF-FC29-9A396CAE52F5}"/>
              </a:ext>
            </a:extLst>
          </p:cNvPr>
          <p:cNvGraphicFramePr>
            <a:graphicFrameLocks noGrp="1" noDrilldown="1" noMove="1" noResize="1"/>
          </p:cNvGraphicFramePr>
          <p:nvPr>
            <p:extLst>
              <p:ext uri="{D42A27DB-BD31-4B8C-83A1-F6EECF244321}">
                <p14:modId xmlns:p14="http://schemas.microsoft.com/office/powerpoint/2010/main" val="2891503861"/>
              </p:ext>
            </p:extLst>
          </p:nvPr>
        </p:nvGraphicFramePr>
        <p:xfrm>
          <a:off x="6508078" y="267586"/>
          <a:ext cx="3089941" cy="1964421"/>
        </p:xfrm>
        <a:graphic>
          <a:graphicData uri="http://schemas.openxmlformats.org/drawingml/2006/table">
            <a:tbl>
              <a:tblPr firstRow="1" bandRow="1">
                <a:tableStyleId>{5C22544A-7EE6-4342-B048-85BDC9FD1C3A}</a:tableStyleId>
              </a:tblPr>
              <a:tblGrid>
                <a:gridCol w="308824">
                  <a:extLst>
                    <a:ext uri="{9D8B030D-6E8A-4147-A177-3AD203B41FA5}">
                      <a16:colId xmlns:a16="http://schemas.microsoft.com/office/drawing/2014/main" val="150590507"/>
                    </a:ext>
                  </a:extLst>
                </a:gridCol>
                <a:gridCol w="327416">
                  <a:extLst>
                    <a:ext uri="{9D8B030D-6E8A-4147-A177-3AD203B41FA5}">
                      <a16:colId xmlns:a16="http://schemas.microsoft.com/office/drawing/2014/main" val="1610836661"/>
                    </a:ext>
                  </a:extLst>
                </a:gridCol>
                <a:gridCol w="326848">
                  <a:extLst>
                    <a:ext uri="{9D8B030D-6E8A-4147-A177-3AD203B41FA5}">
                      <a16:colId xmlns:a16="http://schemas.microsoft.com/office/drawing/2014/main" val="147200345"/>
                    </a:ext>
                  </a:extLst>
                </a:gridCol>
                <a:gridCol w="132506">
                  <a:extLst>
                    <a:ext uri="{9D8B030D-6E8A-4147-A177-3AD203B41FA5}">
                      <a16:colId xmlns:a16="http://schemas.microsoft.com/office/drawing/2014/main" val="3378968404"/>
                    </a:ext>
                  </a:extLst>
                </a:gridCol>
                <a:gridCol w="375407">
                  <a:extLst>
                    <a:ext uri="{9D8B030D-6E8A-4147-A177-3AD203B41FA5}">
                      <a16:colId xmlns:a16="http://schemas.microsoft.com/office/drawing/2014/main" val="511600032"/>
                    </a:ext>
                  </a:extLst>
                </a:gridCol>
                <a:gridCol w="387138">
                  <a:extLst>
                    <a:ext uri="{9D8B030D-6E8A-4147-A177-3AD203B41FA5}">
                      <a16:colId xmlns:a16="http://schemas.microsoft.com/office/drawing/2014/main" val="3280136622"/>
                    </a:ext>
                  </a:extLst>
                </a:gridCol>
                <a:gridCol w="726029">
                  <a:extLst>
                    <a:ext uri="{9D8B030D-6E8A-4147-A177-3AD203B41FA5}">
                      <a16:colId xmlns:a16="http://schemas.microsoft.com/office/drawing/2014/main" val="615284252"/>
                    </a:ext>
                  </a:extLst>
                </a:gridCol>
                <a:gridCol w="505773">
                  <a:extLst>
                    <a:ext uri="{9D8B030D-6E8A-4147-A177-3AD203B41FA5}">
                      <a16:colId xmlns:a16="http://schemas.microsoft.com/office/drawing/2014/main" val="1460551963"/>
                    </a:ext>
                  </a:extLst>
                </a:gridCol>
              </a:tblGrid>
              <a:tr h="532322">
                <a:tc>
                  <a:txBody>
                    <a:bodyPr/>
                    <a:lstStyle/>
                    <a:p>
                      <a:r>
                        <a:rPr lang="nl-NL" sz="900" b="1" dirty="0">
                          <a:solidFill>
                            <a:schemeClr val="tx1"/>
                          </a:solidFill>
                        </a:rPr>
                        <a:t>10</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r>
                        <a:rPr lang="nl-NL" sz="900" b="1" dirty="0">
                          <a:solidFill>
                            <a:schemeClr val="tx1"/>
                          </a:solidFill>
                        </a:rPr>
                        <a:t>9</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r>
                        <a:rPr lang="nl-NL" sz="900" b="1" dirty="0">
                          <a:solidFill>
                            <a:schemeClr val="tx1"/>
                          </a:solidFill>
                        </a:rPr>
                        <a:t>8</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gridSpan="2">
                  <a:txBody>
                    <a:bodyPr/>
                    <a:lstStyle/>
                    <a:p>
                      <a:r>
                        <a:rPr lang="nl-NL" sz="900" b="1" dirty="0">
                          <a:solidFill>
                            <a:schemeClr val="tx1"/>
                          </a:solidFill>
                        </a:rPr>
                        <a:t>7</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hMerge="1">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l-NL" sz="900" b="1" dirty="0">
                          <a:solidFill>
                            <a:schemeClr val="tx1"/>
                          </a:solidFill>
                        </a:rPr>
                        <a:t>6</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r>
                        <a:rPr lang="nl-NL" sz="900" b="1" dirty="0">
                          <a:solidFill>
                            <a:schemeClr val="tx1"/>
                          </a:solidFill>
                        </a:rPr>
                        <a:t>5</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900" b="1" dirty="0">
                        <a:solidFill>
                          <a:schemeClr val="tx1"/>
                        </a:solidFill>
                      </a:endParaRPr>
                    </a:p>
                  </a:txBody>
                  <a:tcPr marL="66648" marR="66648" marT="33324" marB="33324">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53472178"/>
                  </a:ext>
                </a:extLst>
              </a:tr>
              <a:tr h="207920">
                <a:tc gridSpan="7">
                  <a:txBody>
                    <a:bodyPr/>
                    <a:lstStyle/>
                    <a:p>
                      <a:endParaRPr lang="nl-NL" sz="900" b="1" dirty="0">
                        <a:solidFill>
                          <a:schemeClr val="tx1"/>
                        </a:solidFill>
                      </a:endParaRPr>
                    </a:p>
                  </a:txBody>
                  <a:tcPr marL="66648" marR="66648" marT="33324" marB="33324">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tc>
                <a:tc hMerge="1">
                  <a:txBody>
                    <a:bodyPr/>
                    <a:lstStyle/>
                    <a:p>
                      <a:endParaRPr lang="nl-NL"/>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b="1" dirty="0">
                          <a:solidFill>
                            <a:schemeClr val="tx1"/>
                          </a:solidFill>
                        </a:rPr>
                        <a:t>1</a:t>
                      </a:r>
                    </a:p>
                  </a:txBody>
                  <a:tcPr marL="66648" marR="66648" marT="33324" marB="3332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67159283"/>
                  </a:ext>
                </a:extLst>
              </a:tr>
              <a:tr h="500293">
                <a:tc>
                  <a:txBody>
                    <a:bodyPr/>
                    <a:lstStyle/>
                    <a:p>
                      <a:endParaRPr lang="nl-NL" sz="900" b="1" dirty="0">
                        <a:solidFill>
                          <a:schemeClr val="tx1"/>
                        </a:solidFill>
                      </a:endParaRPr>
                    </a:p>
                  </a:txBody>
                  <a:tcPr marL="66648" marR="66648" marT="33324" marB="33324">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ctr"/>
                      <a:endParaRPr lang="nl-NL" sz="900" b="1" dirty="0">
                        <a:solidFill>
                          <a:schemeClr val="tx1"/>
                        </a:solidFill>
                      </a:endParaRPr>
                    </a:p>
                    <a:p>
                      <a:pPr algn="ctr"/>
                      <a:r>
                        <a:rPr lang="nl-NL" sz="900" b="1" dirty="0">
                          <a:solidFill>
                            <a:schemeClr val="tx1"/>
                          </a:solidFill>
                        </a:rPr>
                        <a:t>4</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nl-NL" sz="900" b="1" dirty="0">
                          <a:solidFill>
                            <a:schemeClr val="tx1"/>
                          </a:solidFill>
                        </a:rPr>
                        <a:t>3</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900" b="1" dirty="0">
                          <a:solidFill>
                            <a:schemeClr val="tx1"/>
                          </a:solidFill>
                        </a:rPr>
                        <a:t>2</a:t>
                      </a:r>
                    </a:p>
                    <a:p>
                      <a:endParaRPr lang="nl-NL" sz="900" b="1" dirty="0">
                        <a:solidFill>
                          <a:schemeClr val="tx1"/>
                        </a:solidFill>
                      </a:endParaRPr>
                    </a:p>
                  </a:txBody>
                  <a:tcPr marL="66648" marR="66648" marT="33324" marB="33324">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900" b="1" dirty="0">
                        <a:solidFill>
                          <a:schemeClr val="tx1"/>
                        </a:solidFill>
                      </a:endParaRPr>
                    </a:p>
                    <a:p>
                      <a:endParaRPr lang="nl-NL" sz="900" b="1" dirty="0">
                        <a:solidFill>
                          <a:schemeClr val="tx1"/>
                        </a:solidFill>
                      </a:endParaRPr>
                    </a:p>
                  </a:txBody>
                  <a:tcPr marL="66648" marR="66648" marT="33324" marB="3332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877917506"/>
                  </a:ext>
                </a:extLst>
              </a:tr>
              <a:tr h="219158">
                <a:tc gridSpan="7">
                  <a:txBody>
                    <a:bodyPr/>
                    <a:lstStyle/>
                    <a:p>
                      <a:endParaRPr lang="nl-NL" sz="900" b="1" dirty="0">
                        <a:solidFill>
                          <a:schemeClr val="tx1"/>
                        </a:solidFill>
                      </a:endParaRPr>
                    </a:p>
                  </a:txBody>
                  <a:tcPr marL="66648" marR="66648" marT="33324" marB="33324">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tc>
                <a:tc hMerge="1">
                  <a:txBody>
                    <a:bodyPr/>
                    <a:lstStyle/>
                    <a:p>
                      <a:endParaRPr lang="nl-NL"/>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endParaRPr lang="nl-NL" sz="900" b="1" dirty="0">
                        <a:solidFill>
                          <a:schemeClr val="tx1"/>
                        </a:solidFill>
                      </a:endParaRPr>
                    </a:p>
                  </a:txBody>
                  <a:tcPr marL="66648" marR="66648" marT="33324" marB="3332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681621822"/>
                  </a:ext>
                </a:extLst>
              </a:tr>
              <a:tr h="504728">
                <a:tc>
                  <a:txBody>
                    <a:bodyPr/>
                    <a:lstStyle/>
                    <a:p>
                      <a:r>
                        <a:rPr lang="nl-NL" sz="900" b="1" dirty="0">
                          <a:solidFill>
                            <a:schemeClr val="tx1"/>
                          </a:solidFill>
                        </a:rPr>
                        <a:t>27</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nl-NL" sz="900" b="1" dirty="0">
                          <a:solidFill>
                            <a:schemeClr val="tx1"/>
                          </a:solidFill>
                        </a:rPr>
                        <a:t>28</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2">
                  <a:txBody>
                    <a:bodyPr/>
                    <a:lstStyle/>
                    <a:p>
                      <a:r>
                        <a:rPr lang="nl-NL" sz="900" b="1" dirty="0">
                          <a:solidFill>
                            <a:schemeClr val="tx1"/>
                          </a:solidFill>
                        </a:rPr>
                        <a:t>29</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r>
                        <a:rPr lang="nl-NL"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l-NL" sz="900" b="1" dirty="0">
                          <a:solidFill>
                            <a:schemeClr val="tx1"/>
                          </a:solidFill>
                        </a:rPr>
                        <a:t>30</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nl-NL" sz="900" b="1" dirty="0">
                          <a:solidFill>
                            <a:schemeClr val="tx1"/>
                          </a:solidFill>
                        </a:rPr>
                        <a:t>31</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nl-NL" sz="900" b="1" dirty="0">
                        <a:solidFill>
                          <a:schemeClr val="tx1"/>
                        </a:solidFill>
                      </a:endParaRP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endParaRPr lang="nl-NL" sz="900" b="1" dirty="0">
                        <a:solidFill>
                          <a:schemeClr val="tx1"/>
                        </a:solidFill>
                      </a:endParaRPr>
                    </a:p>
                  </a:txBody>
                  <a:tcPr marL="66648" marR="66648" marT="33324" marB="33324">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739628840"/>
                  </a:ext>
                </a:extLst>
              </a:tr>
            </a:tbl>
          </a:graphicData>
        </a:graphic>
      </p:graphicFrame>
      <p:cxnSp>
        <p:nvCxnSpPr>
          <p:cNvPr id="6" name="Rechte verbindingslijn 5">
            <a:extLst>
              <a:ext uri="{FF2B5EF4-FFF2-40B4-BE49-F238E27FC236}">
                <a16:creationId xmlns:a16="http://schemas.microsoft.com/office/drawing/2014/main" id="{9B149DAB-B2BF-B06F-77D3-5565272D622C}"/>
              </a:ext>
            </a:extLst>
          </p:cNvPr>
          <p:cNvCxnSpPr>
            <a:cxnSpLocks noGrp="1" noRot="1" noMove="1" noResize="1" noEditPoints="1" noAdjustHandles="1" noChangeArrowheads="1" noChangeShapeType="1"/>
          </p:cNvCxnSpPr>
          <p:nvPr/>
        </p:nvCxnSpPr>
        <p:spPr>
          <a:xfrm>
            <a:off x="6473489" y="267587"/>
            <a:ext cx="0" cy="1964420"/>
          </a:xfrm>
          <a:prstGeom prst="line">
            <a:avLst/>
          </a:prstGeom>
          <a:ln w="25400">
            <a:solidFill>
              <a:srgbClr val="C1E5F5"/>
            </a:solidFill>
          </a:ln>
        </p:spPr>
        <p:style>
          <a:lnRef idx="2">
            <a:schemeClr val="accent1"/>
          </a:lnRef>
          <a:fillRef idx="0">
            <a:schemeClr val="accent1"/>
          </a:fillRef>
          <a:effectRef idx="1">
            <a:schemeClr val="accent1"/>
          </a:effectRef>
          <a:fontRef idx="minor">
            <a:schemeClr val="tx1"/>
          </a:fontRef>
        </p:style>
      </p:cxnSp>
      <p:sp>
        <p:nvSpPr>
          <p:cNvPr id="7" name="Tekstvak 6">
            <a:extLst>
              <a:ext uri="{FF2B5EF4-FFF2-40B4-BE49-F238E27FC236}">
                <a16:creationId xmlns:a16="http://schemas.microsoft.com/office/drawing/2014/main" id="{D5E6DA28-F62D-985F-D67C-CDBF52D71C63}"/>
              </a:ext>
            </a:extLst>
          </p:cNvPr>
          <p:cNvSpPr txBox="1">
            <a:spLocks/>
          </p:cNvSpPr>
          <p:nvPr/>
        </p:nvSpPr>
        <p:spPr>
          <a:xfrm>
            <a:off x="5561974" y="2974680"/>
            <a:ext cx="4605963" cy="3598357"/>
          </a:xfrm>
          <a:prstGeom prst="rect">
            <a:avLst/>
          </a:prstGeom>
          <a:noFill/>
        </p:spPr>
        <p:txBody>
          <a:bodyPr wrap="square" numCol="2">
            <a:spAutoFit/>
          </a:bodyPr>
          <a:lstStyle/>
          <a:p>
            <a:pPr>
              <a:lnSpc>
                <a:spcPct val="150000"/>
              </a:lnSpc>
            </a:pPr>
            <a:r>
              <a:rPr lang="nl-NL" sz="900" b="1" dirty="0">
                <a:latin typeface="Arial" panose="020B0604020202020204" pitchFamily="34" charset="0"/>
                <a:cs typeface="Arial" panose="020B0604020202020204" pitchFamily="34" charset="0"/>
              </a:rPr>
              <a:t>1.  </a:t>
            </a:r>
            <a:r>
              <a:rPr lang="nl-NL" sz="900" b="1" dirty="0" err="1">
                <a:latin typeface="Arial" panose="020B0604020202020204" pitchFamily="34" charset="0"/>
                <a:cs typeface="Arial" panose="020B0604020202020204" pitchFamily="34" charset="0"/>
              </a:rPr>
              <a:t>Disguise</a:t>
            </a:r>
            <a:endParaRPr lang="nl-NL" sz="900" b="1"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2.  Make Me </a:t>
            </a:r>
            <a:r>
              <a:rPr lang="nl-NL" sz="900" b="1" dirty="0" err="1">
                <a:latin typeface="Arial" panose="020B0604020202020204" pitchFamily="34" charset="0"/>
                <a:cs typeface="Arial" panose="020B0604020202020204" pitchFamily="34" charset="0"/>
              </a:rPr>
              <a:t>Invisible</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Glasses</a:t>
            </a:r>
            <a:endParaRPr lang="nl-NL" sz="900" b="1"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3.  </a:t>
            </a:r>
            <a:r>
              <a:rPr lang="nl-NL" sz="900" b="1" dirty="0" err="1">
                <a:latin typeface="Arial" panose="020B0604020202020204" pitchFamily="34" charset="0"/>
                <a:cs typeface="Arial" panose="020B0604020202020204" pitchFamily="34" charset="0"/>
              </a:rPr>
              <a:t>Glow</a:t>
            </a:r>
            <a:r>
              <a:rPr lang="nl-NL" sz="900" b="1" dirty="0">
                <a:latin typeface="Arial" panose="020B0604020202020204" pitchFamily="34" charset="0"/>
                <a:cs typeface="Arial" panose="020B0604020202020204" pitchFamily="34" charset="0"/>
              </a:rPr>
              <a:t> Towers</a:t>
            </a:r>
          </a:p>
          <a:p>
            <a:pPr>
              <a:lnSpc>
                <a:spcPct val="150000"/>
              </a:lnSpc>
            </a:pPr>
            <a:r>
              <a:rPr lang="nl-NL" sz="900" b="1" dirty="0">
                <a:latin typeface="Arial" panose="020B0604020202020204" pitchFamily="34" charset="0"/>
                <a:cs typeface="Arial" panose="020B0604020202020204" pitchFamily="34" charset="0"/>
              </a:rPr>
              <a:t>4.  Game Test Room in </a:t>
            </a:r>
            <a:r>
              <a:rPr lang="nl-NL" sz="900" b="1" dirty="0" err="1">
                <a:latin typeface="Arial" panose="020B0604020202020204" pitchFamily="34" charset="0"/>
                <a:cs typeface="Arial" panose="020B0604020202020204" pitchFamily="34" charset="0"/>
              </a:rPr>
              <a:t>the</a:t>
            </a:r>
            <a:r>
              <a:rPr lang="nl-NL" sz="900" b="1" dirty="0">
                <a:latin typeface="Arial" panose="020B0604020202020204" pitchFamily="34" charset="0"/>
                <a:cs typeface="Arial" panose="020B0604020202020204" pitchFamily="34" charset="0"/>
              </a:rPr>
              <a:t> DEMO Lab</a:t>
            </a:r>
          </a:p>
          <a:p>
            <a:pPr>
              <a:lnSpc>
                <a:spcPct val="150000"/>
              </a:lnSpc>
            </a:pPr>
            <a:r>
              <a:rPr lang="nl-NL" sz="900" b="1" dirty="0">
                <a:latin typeface="Arial" panose="020B0604020202020204" pitchFamily="34" charset="0"/>
                <a:cs typeface="Arial" panose="020B0604020202020204" pitchFamily="34" charset="0"/>
              </a:rPr>
              <a:t>5.  AI </a:t>
            </a:r>
            <a:r>
              <a:rPr lang="nl-NL" sz="900" b="1" dirty="0" err="1">
                <a:latin typeface="Arial" panose="020B0604020202020204" pitchFamily="34" charset="0"/>
                <a:cs typeface="Arial" panose="020B0604020202020204" pitchFamily="34" charset="0"/>
              </a:rPr>
              <a:t>Drawing</a:t>
            </a:r>
            <a:r>
              <a:rPr lang="nl-NL" sz="900" b="1" dirty="0">
                <a:latin typeface="Arial" panose="020B0604020202020204" pitchFamily="34" charset="0"/>
                <a:cs typeface="Arial" panose="020B0604020202020204" pitchFamily="34" charset="0"/>
              </a:rPr>
              <a:t> Installation</a:t>
            </a:r>
          </a:p>
          <a:p>
            <a:pPr>
              <a:lnSpc>
                <a:spcPct val="150000"/>
              </a:lnSpc>
            </a:pPr>
            <a:r>
              <a:rPr lang="nl-NL" sz="900" b="1" dirty="0">
                <a:latin typeface="Arial" panose="020B0604020202020204" pitchFamily="34" charset="0"/>
                <a:cs typeface="Arial" panose="020B0604020202020204" pitchFamily="34" charset="0"/>
              </a:rPr>
              <a:t>6.  Body </a:t>
            </a:r>
            <a:r>
              <a:rPr lang="nl-NL" sz="900" b="1" dirty="0" err="1">
                <a:latin typeface="Arial" panose="020B0604020202020204" pitchFamily="34" charset="0"/>
                <a:cs typeface="Arial" panose="020B0604020202020204" pitchFamily="34" charset="0"/>
              </a:rPr>
              <a:t>Tetris</a:t>
            </a:r>
            <a:r>
              <a:rPr lang="nl-NL" sz="900" b="1" dirty="0">
                <a:latin typeface="Arial" panose="020B0604020202020204" pitchFamily="34" charset="0"/>
                <a:cs typeface="Arial" panose="020B0604020202020204" pitchFamily="34" charset="0"/>
              </a:rPr>
              <a:t>, Tilburg </a:t>
            </a:r>
          </a:p>
          <a:p>
            <a:pPr>
              <a:lnSpc>
                <a:spcPct val="150000"/>
              </a:lnSpc>
            </a:pPr>
            <a:r>
              <a:rPr lang="nl-NL" sz="900" b="1" dirty="0">
                <a:latin typeface="Arial" panose="020B0604020202020204" pitchFamily="34" charset="0"/>
                <a:cs typeface="Arial" panose="020B0604020202020204" pitchFamily="34" charset="0"/>
              </a:rPr>
              <a:t>7.  </a:t>
            </a:r>
            <a:r>
              <a:rPr lang="nl-NL" sz="900" b="1" dirty="0" err="1">
                <a:latin typeface="Arial" panose="020B0604020202020204" pitchFamily="34" charset="0"/>
                <a:cs typeface="Arial" panose="020B0604020202020204" pitchFamily="34" charset="0"/>
              </a:rPr>
              <a:t>Color</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Movement</a:t>
            </a:r>
            <a:r>
              <a:rPr lang="nl-NL" sz="900" b="1" dirty="0">
                <a:latin typeface="Arial" panose="020B0604020202020204" pitchFamily="34" charset="0"/>
                <a:cs typeface="Arial" panose="020B0604020202020204" pitchFamily="34" charset="0"/>
              </a:rPr>
              <a:t>, Tilburg</a:t>
            </a:r>
          </a:p>
          <a:p>
            <a:pPr>
              <a:lnSpc>
                <a:spcPct val="150000"/>
              </a:lnSpc>
            </a:pPr>
            <a:r>
              <a:rPr lang="nl-NL" sz="900" b="1" dirty="0">
                <a:latin typeface="Arial" panose="020B0604020202020204" pitchFamily="34" charset="0"/>
                <a:cs typeface="Arial" panose="020B0604020202020204" pitchFamily="34" charset="0"/>
              </a:rPr>
              <a:t>8.  Sound Twister, Tilburg</a:t>
            </a:r>
          </a:p>
          <a:p>
            <a:pPr>
              <a:lnSpc>
                <a:spcPct val="150000"/>
              </a:lnSpc>
            </a:pPr>
            <a:r>
              <a:rPr lang="nl-NL" sz="900" b="1" dirty="0">
                <a:latin typeface="Arial" panose="020B0604020202020204" pitchFamily="34" charset="0"/>
                <a:cs typeface="Arial" panose="020B0604020202020204" pitchFamily="34" charset="0"/>
              </a:rPr>
              <a:t>9. Trans-Monstering, Tilburg</a:t>
            </a:r>
          </a:p>
          <a:p>
            <a:pPr>
              <a:lnSpc>
                <a:spcPct val="150000"/>
              </a:lnSpc>
            </a:pPr>
            <a:r>
              <a:rPr lang="nl-NL" sz="900" b="1" dirty="0">
                <a:latin typeface="Arial" panose="020B0604020202020204" pitchFamily="34" charset="0"/>
                <a:cs typeface="Arial" panose="020B0604020202020204" pitchFamily="34" charset="0"/>
              </a:rPr>
              <a:t>10. </a:t>
            </a:r>
            <a:r>
              <a:rPr lang="nl-NL" sz="900" b="1" dirty="0" err="1">
                <a:latin typeface="Arial" panose="020B0604020202020204" pitchFamily="34" charset="0"/>
                <a:cs typeface="Arial" panose="020B0604020202020204" pitchFamily="34" charset="0"/>
              </a:rPr>
              <a:t>Scaly</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Sanctuary</a:t>
            </a:r>
            <a:endParaRPr lang="nl-NL" sz="900" b="1"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11. </a:t>
            </a:r>
            <a:r>
              <a:rPr lang="nl-NL" sz="900" b="1" dirty="0" err="1">
                <a:latin typeface="Arial" panose="020B0604020202020204" pitchFamily="34" charset="0"/>
                <a:cs typeface="Arial" panose="020B0604020202020204" pitchFamily="34" charset="0"/>
              </a:rPr>
              <a:t>Create</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Your</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Own</a:t>
            </a:r>
            <a:r>
              <a:rPr lang="nl-NL" sz="900" b="1" dirty="0">
                <a:latin typeface="Arial" panose="020B0604020202020204" pitchFamily="34" charset="0"/>
                <a:cs typeface="Arial" panose="020B0604020202020204" pitchFamily="34" charset="0"/>
              </a:rPr>
              <a:t> Film Actor</a:t>
            </a:r>
          </a:p>
          <a:p>
            <a:pPr>
              <a:lnSpc>
                <a:spcPct val="150000"/>
              </a:lnSpc>
            </a:pPr>
            <a:r>
              <a:rPr lang="nl-NL" sz="900" b="1" dirty="0">
                <a:latin typeface="Arial" panose="020B0604020202020204" pitchFamily="34" charset="0"/>
                <a:cs typeface="Arial" panose="020B0604020202020204" pitchFamily="34" charset="0"/>
              </a:rPr>
              <a:t>12. Hack </a:t>
            </a:r>
            <a:r>
              <a:rPr lang="nl-NL" sz="900" b="1" dirty="0" err="1">
                <a:latin typeface="Arial" panose="020B0604020202020204" pitchFamily="34" charset="0"/>
                <a:cs typeface="Arial" panose="020B0604020202020204" pitchFamily="34" charset="0"/>
              </a:rPr>
              <a:t>the</a:t>
            </a:r>
            <a:r>
              <a:rPr lang="nl-NL" sz="900" b="1" dirty="0">
                <a:latin typeface="Arial" panose="020B0604020202020204" pitchFamily="34" charset="0"/>
                <a:cs typeface="Arial" panose="020B0604020202020204" pitchFamily="34" charset="0"/>
              </a:rPr>
              <a:t> Pack</a:t>
            </a:r>
          </a:p>
          <a:p>
            <a:pPr>
              <a:lnSpc>
                <a:spcPct val="150000"/>
              </a:lnSpc>
            </a:pPr>
            <a:r>
              <a:rPr lang="nl-NL" sz="900" b="1" dirty="0">
                <a:latin typeface="Arial" panose="020B0604020202020204" pitchFamily="34" charset="0"/>
                <a:cs typeface="Arial" panose="020B0604020202020204" pitchFamily="34" charset="0"/>
              </a:rPr>
              <a:t>13. </a:t>
            </a:r>
            <a:r>
              <a:rPr lang="nl-NL" sz="900" b="1" dirty="0" err="1">
                <a:latin typeface="Arial" panose="020B0604020202020204" pitchFamily="34" charset="0"/>
                <a:cs typeface="Arial" panose="020B0604020202020204" pitchFamily="34" charset="0"/>
              </a:rPr>
              <a:t>KICKit</a:t>
            </a:r>
            <a:r>
              <a:rPr lang="nl-NL" sz="900" b="1" dirty="0">
                <a:latin typeface="Arial" panose="020B0604020202020204" pitchFamily="34" charset="0"/>
                <a:cs typeface="Arial" panose="020B0604020202020204" pitchFamily="34" charset="0"/>
              </a:rPr>
              <a:t>!: Interactive Wall</a:t>
            </a:r>
          </a:p>
          <a:p>
            <a:pPr>
              <a:lnSpc>
                <a:spcPct val="150000"/>
              </a:lnSpc>
            </a:pPr>
            <a:r>
              <a:rPr lang="nl-NL" sz="900" b="1" dirty="0">
                <a:latin typeface="Arial" panose="020B0604020202020204" pitchFamily="34" charset="0"/>
                <a:cs typeface="Arial" panose="020B0604020202020204" pitchFamily="34" charset="0"/>
              </a:rPr>
              <a:t>14. How a QR Code Works</a:t>
            </a:r>
          </a:p>
          <a:p>
            <a:pPr>
              <a:lnSpc>
                <a:spcPct val="150000"/>
              </a:lnSpc>
            </a:pPr>
            <a:r>
              <a:rPr lang="nl-NL" sz="900" b="1" dirty="0">
                <a:latin typeface="Arial" panose="020B0604020202020204" pitchFamily="34" charset="0"/>
                <a:cs typeface="Arial" panose="020B0604020202020204" pitchFamily="34" charset="0"/>
              </a:rPr>
              <a:t>15. Body Drum</a:t>
            </a:r>
          </a:p>
          <a:p>
            <a:pPr>
              <a:lnSpc>
                <a:spcPct val="150000"/>
              </a:lnSpc>
            </a:pPr>
            <a:r>
              <a:rPr lang="nl-NL" sz="900" b="1" dirty="0">
                <a:latin typeface="Arial" panose="020B0604020202020204" pitchFamily="34" charset="0"/>
                <a:cs typeface="Arial" panose="020B0604020202020204" pitchFamily="34" charset="0"/>
              </a:rPr>
              <a:t>16. AI </a:t>
            </a:r>
            <a:r>
              <a:rPr lang="nl-NL" sz="900" b="1" dirty="0" err="1">
                <a:latin typeface="Arial" panose="020B0604020202020204" pitchFamily="34" charset="0"/>
                <a:cs typeface="Arial" panose="020B0604020202020204" pitchFamily="34" charset="0"/>
              </a:rPr>
              <a:t>Fortune</a:t>
            </a:r>
            <a:r>
              <a:rPr lang="nl-NL" sz="900" b="1" dirty="0">
                <a:latin typeface="Arial" panose="020B0604020202020204" pitchFamily="34" charset="0"/>
                <a:cs typeface="Arial" panose="020B0604020202020204" pitchFamily="34" charset="0"/>
              </a:rPr>
              <a:t> Teller</a:t>
            </a:r>
          </a:p>
          <a:p>
            <a:pPr>
              <a:lnSpc>
                <a:spcPct val="150000"/>
              </a:lnSpc>
            </a:pPr>
            <a:r>
              <a:rPr lang="nl-NL" sz="900" b="1" dirty="0">
                <a:latin typeface="Arial" panose="020B0604020202020204" pitchFamily="34" charset="0"/>
                <a:cs typeface="Arial" panose="020B0604020202020204" pitchFamily="34" charset="0"/>
              </a:rPr>
              <a:t>17. </a:t>
            </a:r>
            <a:r>
              <a:rPr lang="nl-NL" sz="900" b="1" dirty="0" err="1">
                <a:latin typeface="Arial" panose="020B0604020202020204" pitchFamily="34" charset="0"/>
                <a:cs typeface="Arial" panose="020B0604020202020204" pitchFamily="34" charset="0"/>
              </a:rPr>
              <a:t>Chewing</a:t>
            </a:r>
            <a:r>
              <a:rPr lang="nl-NL" sz="900" b="1" dirty="0">
                <a:latin typeface="Arial" panose="020B0604020202020204" pitchFamily="34" charset="0"/>
                <a:cs typeface="Arial" panose="020B0604020202020204" pitchFamily="34" charset="0"/>
              </a:rPr>
              <a:t> Gang</a:t>
            </a:r>
          </a:p>
          <a:p>
            <a:pPr>
              <a:lnSpc>
                <a:spcPct val="150000"/>
              </a:lnSpc>
            </a:pPr>
            <a:r>
              <a:rPr lang="nl-NL" sz="900" b="1" dirty="0">
                <a:latin typeface="Arial" panose="020B0604020202020204" pitchFamily="34" charset="0"/>
                <a:cs typeface="Arial" panose="020B0604020202020204" pitchFamily="34" charset="0"/>
              </a:rPr>
              <a:t>18. Robotica </a:t>
            </a:r>
            <a:r>
              <a:rPr lang="nl-NL" sz="900" b="1" dirty="0" err="1">
                <a:latin typeface="Arial" panose="020B0604020202020204" pitchFamily="34" charset="0"/>
                <a:cs typeface="Arial" panose="020B0604020202020204" pitchFamily="34" charset="0"/>
              </a:rPr>
              <a:t>Xylophone</a:t>
            </a:r>
            <a:endParaRPr lang="nl-NL" sz="900" b="1"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19. </a:t>
            </a:r>
            <a:r>
              <a:rPr lang="nl-NL" sz="900" b="1" dirty="0" err="1">
                <a:latin typeface="Arial" panose="020B0604020202020204" pitchFamily="34" charset="0"/>
                <a:cs typeface="Arial" panose="020B0604020202020204" pitchFamily="34" charset="0"/>
              </a:rPr>
              <a:t>Which</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Bubble</a:t>
            </a:r>
            <a:r>
              <a:rPr lang="nl-NL" sz="900" b="1" dirty="0">
                <a:latin typeface="Arial" panose="020B0604020202020204" pitchFamily="34" charset="0"/>
                <a:cs typeface="Arial" panose="020B0604020202020204" pitchFamily="34" charset="0"/>
              </a:rPr>
              <a:t> Pulls </a:t>
            </a:r>
            <a:r>
              <a:rPr lang="nl-NL" sz="900" b="1" dirty="0" err="1">
                <a:latin typeface="Arial" panose="020B0604020202020204" pitchFamily="34" charset="0"/>
                <a:cs typeface="Arial" panose="020B0604020202020204" pitchFamily="34" charset="0"/>
              </a:rPr>
              <a:t>You</a:t>
            </a:r>
            <a:r>
              <a:rPr lang="nl-NL" sz="900" b="1" dirty="0">
                <a:latin typeface="Arial" panose="020B0604020202020204" pitchFamily="34" charset="0"/>
                <a:cs typeface="Arial" panose="020B0604020202020204" pitchFamily="34" charset="0"/>
              </a:rPr>
              <a:t>?</a:t>
            </a:r>
          </a:p>
          <a:p>
            <a:pPr>
              <a:lnSpc>
                <a:spcPct val="150000"/>
              </a:lnSpc>
            </a:pPr>
            <a:r>
              <a:rPr lang="nl-NL" sz="900" b="1" dirty="0">
                <a:latin typeface="Arial" panose="020B0604020202020204" pitchFamily="34" charset="0"/>
                <a:cs typeface="Arial" panose="020B0604020202020204" pitchFamily="34" charset="0"/>
              </a:rPr>
              <a:t>20. Visio Ball</a:t>
            </a:r>
          </a:p>
          <a:p>
            <a:pPr>
              <a:lnSpc>
                <a:spcPct val="150000"/>
              </a:lnSpc>
            </a:pPr>
            <a:r>
              <a:rPr lang="nl-NL" sz="900" b="1" dirty="0">
                <a:latin typeface="Arial" panose="020B0604020202020204" pitchFamily="34" charset="0"/>
                <a:cs typeface="Arial" panose="020B0604020202020204" pitchFamily="34" charset="0"/>
              </a:rPr>
              <a:t>21. AR Map NL</a:t>
            </a:r>
          </a:p>
          <a:p>
            <a:pPr>
              <a:lnSpc>
                <a:spcPct val="150000"/>
              </a:lnSpc>
            </a:pPr>
            <a:r>
              <a:rPr lang="nl-NL" sz="900" b="1" dirty="0">
                <a:latin typeface="Arial" panose="020B0604020202020204" pitchFamily="34" charset="0"/>
                <a:cs typeface="Arial" panose="020B0604020202020204" pitchFamily="34" charset="0"/>
              </a:rPr>
              <a:t>22. Face </a:t>
            </a:r>
            <a:r>
              <a:rPr lang="nl-NL" sz="900" b="1" dirty="0" err="1">
                <a:latin typeface="Arial" panose="020B0604020202020204" pitchFamily="34" charset="0"/>
                <a:cs typeface="Arial" panose="020B0604020202020204" pitchFamily="34" charset="0"/>
              </a:rPr>
              <a:t>Recognition</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Experience</a:t>
            </a:r>
            <a:endParaRPr lang="nl-NL" sz="900" b="1"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23. Counter-</a:t>
            </a:r>
            <a:r>
              <a:rPr lang="nl-NL" sz="900" b="1" dirty="0" err="1">
                <a:latin typeface="Arial" panose="020B0604020202020204" pitchFamily="34" charset="0"/>
                <a:cs typeface="Arial" panose="020B0604020202020204" pitchFamily="34" charset="0"/>
              </a:rPr>
              <a:t>Mobility</a:t>
            </a:r>
            <a:r>
              <a:rPr lang="nl-NL" sz="900" b="1" dirty="0">
                <a:latin typeface="Arial" panose="020B0604020202020204" pitchFamily="34" charset="0"/>
                <a:cs typeface="Arial" panose="020B0604020202020204" pitchFamily="34" charset="0"/>
              </a:rPr>
              <a:t> Defensie</a:t>
            </a:r>
          </a:p>
          <a:p>
            <a:pPr>
              <a:lnSpc>
                <a:spcPct val="150000"/>
              </a:lnSpc>
            </a:pPr>
            <a:r>
              <a:rPr lang="nl-NL" sz="900" b="1" dirty="0">
                <a:latin typeface="Arial" panose="020B0604020202020204" pitchFamily="34" charset="0"/>
                <a:cs typeface="Arial" panose="020B0604020202020204" pitchFamily="34" charset="0"/>
              </a:rPr>
              <a:t>24. Game Design</a:t>
            </a:r>
          </a:p>
          <a:p>
            <a:pPr>
              <a:lnSpc>
                <a:spcPct val="150000"/>
              </a:lnSpc>
            </a:pPr>
            <a:r>
              <a:rPr lang="nl-NL" sz="900" b="1" dirty="0">
                <a:latin typeface="Arial" panose="020B0604020202020204" pitchFamily="34" charset="0"/>
                <a:cs typeface="Arial" panose="020B0604020202020204" pitchFamily="34" charset="0"/>
              </a:rPr>
              <a:t>25. Game Design</a:t>
            </a:r>
          </a:p>
          <a:p>
            <a:pPr>
              <a:lnSpc>
                <a:spcPct val="150000"/>
              </a:lnSpc>
            </a:pPr>
            <a:r>
              <a:rPr lang="nl-NL" sz="900" b="1" dirty="0">
                <a:latin typeface="Arial" panose="020B0604020202020204" pitchFamily="34" charset="0"/>
                <a:cs typeface="Arial" panose="020B0604020202020204" pitchFamily="34" charset="0"/>
              </a:rPr>
              <a:t>26. Game Design</a:t>
            </a:r>
          </a:p>
          <a:p>
            <a:pPr>
              <a:lnSpc>
                <a:spcPct val="150000"/>
              </a:lnSpc>
            </a:pPr>
            <a:r>
              <a:rPr lang="nl-NL" sz="900" b="1" dirty="0">
                <a:latin typeface="Arial" panose="020B0604020202020204" pitchFamily="34" charset="0"/>
                <a:cs typeface="Arial" panose="020B0604020202020204" pitchFamily="34" charset="0"/>
              </a:rPr>
              <a:t>27. Battle Tanks: Draw &amp; </a:t>
            </a:r>
            <a:r>
              <a:rPr lang="nl-NL" sz="900" b="1" dirty="0" err="1">
                <a:latin typeface="Arial" panose="020B0604020202020204" pitchFamily="34" charset="0"/>
                <a:cs typeface="Arial" panose="020B0604020202020204" pitchFamily="34" charset="0"/>
              </a:rPr>
              <a:t>Destroy</a:t>
            </a:r>
            <a:endParaRPr lang="nl-NL" sz="900" b="1"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28. </a:t>
            </a:r>
            <a:r>
              <a:rPr lang="nl-NL" sz="900" b="1" dirty="0" err="1">
                <a:latin typeface="Arial" panose="020B0604020202020204" pitchFamily="34" charset="0"/>
                <a:cs typeface="Arial" panose="020B0604020202020204" pitchFamily="34" charset="0"/>
              </a:rPr>
              <a:t>What’s</a:t>
            </a:r>
            <a:r>
              <a:rPr lang="nl-NL" sz="900" b="1" dirty="0">
                <a:latin typeface="Arial" panose="020B0604020202020204" pitchFamily="34" charset="0"/>
                <a:cs typeface="Arial" panose="020B0604020202020204" pitchFamily="34" charset="0"/>
              </a:rPr>
              <a:t> Inside </a:t>
            </a:r>
            <a:r>
              <a:rPr lang="nl-NL" sz="900" b="1" dirty="0" err="1">
                <a:latin typeface="Arial" panose="020B0604020202020204" pitchFamily="34" charset="0"/>
                <a:cs typeface="Arial" panose="020B0604020202020204" pitchFamily="34" charset="0"/>
              </a:rPr>
              <a:t>the</a:t>
            </a:r>
            <a:r>
              <a:rPr lang="nl-NL" sz="900" b="1" dirty="0">
                <a:latin typeface="Arial" panose="020B0604020202020204" pitchFamily="34" charset="0"/>
                <a:cs typeface="Arial" panose="020B0604020202020204" pitchFamily="34" charset="0"/>
              </a:rPr>
              <a:t> Arcade</a:t>
            </a:r>
          </a:p>
          <a:p>
            <a:pPr>
              <a:lnSpc>
                <a:spcPct val="150000"/>
              </a:lnSpc>
            </a:pPr>
            <a:r>
              <a:rPr lang="nl-NL" sz="900" b="1" dirty="0">
                <a:latin typeface="Arial" panose="020B0604020202020204" pitchFamily="34" charset="0"/>
                <a:cs typeface="Arial" panose="020B0604020202020204" pitchFamily="34" charset="0"/>
              </a:rPr>
              <a:t>29. Keep Control Game</a:t>
            </a:r>
          </a:p>
          <a:p>
            <a:pPr>
              <a:lnSpc>
                <a:spcPct val="150000"/>
              </a:lnSpc>
            </a:pPr>
            <a:r>
              <a:rPr lang="nl-NL" sz="900" b="1" dirty="0">
                <a:latin typeface="Arial" panose="020B0604020202020204" pitchFamily="34" charset="0"/>
                <a:cs typeface="Arial" panose="020B0604020202020204" pitchFamily="34" charset="0"/>
              </a:rPr>
              <a:t>30. </a:t>
            </a:r>
            <a:r>
              <a:rPr lang="nl-NL" sz="900" b="1" dirty="0" err="1">
                <a:latin typeface="Arial" panose="020B0604020202020204" pitchFamily="34" charset="0"/>
                <a:cs typeface="Arial" panose="020B0604020202020204" pitchFamily="34" charset="0"/>
              </a:rPr>
              <a:t>Distraction</a:t>
            </a:r>
            <a:r>
              <a:rPr lang="nl-NL" sz="900" b="1" dirty="0">
                <a:latin typeface="Arial" panose="020B0604020202020204" pitchFamily="34" charset="0"/>
                <a:cs typeface="Arial" panose="020B0604020202020204" pitchFamily="34" charset="0"/>
              </a:rPr>
              <a:t> TRIVIA</a:t>
            </a:r>
          </a:p>
          <a:p>
            <a:pPr>
              <a:lnSpc>
                <a:spcPct val="150000"/>
              </a:lnSpc>
            </a:pPr>
            <a:r>
              <a:rPr lang="nl-NL" sz="900" b="1" dirty="0">
                <a:latin typeface="Arial" panose="020B0604020202020204" pitchFamily="34" charset="0"/>
                <a:cs typeface="Arial" panose="020B0604020202020204" pitchFamily="34" charset="0"/>
              </a:rPr>
              <a:t>31. Attention </a:t>
            </a:r>
            <a:r>
              <a:rPr lang="nl-NL" sz="900" b="1" dirty="0" err="1">
                <a:latin typeface="Arial" panose="020B0604020202020204" pitchFamily="34" charset="0"/>
                <a:cs typeface="Arial" panose="020B0604020202020204" pitchFamily="34" charset="0"/>
              </a:rPr>
              <a:t>by</a:t>
            </a:r>
            <a:r>
              <a:rPr lang="nl-NL" sz="900" b="1" dirty="0">
                <a:latin typeface="Arial" panose="020B0604020202020204" pitchFamily="34" charset="0"/>
                <a:cs typeface="Arial" panose="020B0604020202020204" pitchFamily="34" charset="0"/>
              </a:rPr>
              <a:t> Art</a:t>
            </a:r>
            <a:br>
              <a:rPr lang="nl-NL" sz="900" b="1" dirty="0">
                <a:latin typeface="Arial" panose="020B0604020202020204" pitchFamily="34" charset="0"/>
                <a:cs typeface="Arial" panose="020B0604020202020204" pitchFamily="34" charset="0"/>
              </a:rPr>
            </a:br>
            <a:r>
              <a:rPr lang="en-GB" sz="900" b="1" dirty="0">
                <a:latin typeface="Arial" panose="020B0604020202020204" pitchFamily="34" charset="0"/>
                <a:cs typeface="Arial" panose="020B0604020202020204" pitchFamily="34" charset="0"/>
              </a:rPr>
              <a:t>Cubicle.  Rats in the Kitchen </a:t>
            </a:r>
          </a:p>
          <a:p>
            <a:pPr>
              <a:lnSpc>
                <a:spcPct val="150000"/>
              </a:lnSpc>
            </a:pPr>
            <a:r>
              <a:rPr lang="en-GB" sz="900" b="1" dirty="0">
                <a:latin typeface="Arial" panose="020B0604020202020204" pitchFamily="34" charset="0"/>
                <a:cs typeface="Arial" panose="020B0604020202020204" pitchFamily="34" charset="0"/>
              </a:rPr>
              <a:t>Cubicle. </a:t>
            </a:r>
            <a:r>
              <a:rPr lang="en-GB" sz="900" b="1" dirty="0" err="1">
                <a:latin typeface="Arial" panose="020B0604020202020204" pitchFamily="34" charset="0"/>
                <a:cs typeface="Arial" panose="020B0604020202020204" pitchFamily="34" charset="0"/>
              </a:rPr>
              <a:t>CataMiner</a:t>
            </a:r>
            <a:endParaRPr lang="en-GB" sz="900" b="1" dirty="0">
              <a:latin typeface="Arial" panose="020B0604020202020204" pitchFamily="34" charset="0"/>
              <a:cs typeface="Arial" panose="020B0604020202020204" pitchFamily="34" charset="0"/>
            </a:endParaRPr>
          </a:p>
        </p:txBody>
      </p:sp>
      <p:sp>
        <p:nvSpPr>
          <p:cNvPr id="8" name="Tekstvak 7">
            <a:extLst>
              <a:ext uri="{FF2B5EF4-FFF2-40B4-BE49-F238E27FC236}">
                <a16:creationId xmlns:a16="http://schemas.microsoft.com/office/drawing/2014/main" id="{58FCDD1E-69B2-7B97-03FA-1E12AF25B100}"/>
              </a:ext>
            </a:extLst>
          </p:cNvPr>
          <p:cNvSpPr txBox="1">
            <a:spLocks/>
          </p:cNvSpPr>
          <p:nvPr/>
        </p:nvSpPr>
        <p:spPr>
          <a:xfrm>
            <a:off x="8327553" y="1012400"/>
            <a:ext cx="1578447" cy="584775"/>
          </a:xfrm>
          <a:prstGeom prst="rect">
            <a:avLst/>
          </a:prstGeom>
          <a:noFill/>
        </p:spPr>
        <p:txBody>
          <a:bodyPr wrap="square" rtlCol="0" anchor="ctr">
            <a:spAutoFit/>
          </a:bodyPr>
          <a:lstStyle/>
          <a:p>
            <a:r>
              <a:rPr lang="nl-NL" dirty="0">
                <a:latin typeface="Arial" panose="020B0604020202020204" pitchFamily="34" charset="0"/>
                <a:cs typeface="Arial" panose="020B0604020202020204" pitchFamily="34" charset="0"/>
              </a:rPr>
              <a:t> </a:t>
            </a:r>
            <a:r>
              <a:rPr lang="nl-NL" sz="3200" dirty="0">
                <a:latin typeface="Arial" panose="020B0604020202020204" pitchFamily="34" charset="0"/>
                <a:cs typeface="Arial" panose="020B0604020202020204" pitchFamily="34" charset="0"/>
              </a:rPr>
              <a:t> </a:t>
            </a:r>
            <a:r>
              <a:rPr lang="nl-NL" sz="3200" b="1" dirty="0">
                <a:solidFill>
                  <a:srgbClr val="ED5218"/>
                </a:solidFill>
              </a:rPr>
              <a:t>←</a:t>
            </a:r>
            <a:r>
              <a:rPr lang="nl-NL" sz="3200" dirty="0"/>
              <a:t> </a:t>
            </a:r>
            <a:r>
              <a:rPr lang="nl-NL" sz="1100" b="1" dirty="0">
                <a:solidFill>
                  <a:srgbClr val="ED5218"/>
                </a:solidFill>
                <a:latin typeface="Arial" panose="020B0604020202020204" pitchFamily="34" charset="0"/>
                <a:cs typeface="Arial" panose="020B0604020202020204" pitchFamily="34" charset="0"/>
              </a:rPr>
              <a:t>ENTRANCE</a:t>
            </a:r>
          </a:p>
        </p:txBody>
      </p:sp>
      <p:sp>
        <p:nvSpPr>
          <p:cNvPr id="9" name="Tekstvak 8">
            <a:extLst>
              <a:ext uri="{FF2B5EF4-FFF2-40B4-BE49-F238E27FC236}">
                <a16:creationId xmlns:a16="http://schemas.microsoft.com/office/drawing/2014/main" id="{9C5E772E-4E26-68A9-BDBC-42920945DE61}"/>
              </a:ext>
            </a:extLst>
          </p:cNvPr>
          <p:cNvSpPr txBox="1">
            <a:spLocks/>
          </p:cNvSpPr>
          <p:nvPr/>
        </p:nvSpPr>
        <p:spPr>
          <a:xfrm>
            <a:off x="142858" y="2611246"/>
            <a:ext cx="5500705" cy="4175318"/>
          </a:xfrm>
          <a:prstGeom prst="rect">
            <a:avLst/>
          </a:prstGeom>
          <a:noFill/>
        </p:spPr>
        <p:txBody>
          <a:bodyPr wrap="square" numCol="2" spcCol="324000">
            <a:spAutoFit/>
          </a:bodyPr>
          <a:lstStyle/>
          <a:p>
            <a:pPr>
              <a:lnSpc>
                <a:spcPct val="150000"/>
              </a:lnSpc>
            </a:pPr>
            <a:r>
              <a:rPr lang="en-GB" sz="900" dirty="0">
                <a:latin typeface="Arial" panose="020B0604020202020204" pitchFamily="34" charset="0"/>
                <a:cs typeface="Arial" panose="020B0604020202020204" pitchFamily="34" charset="0"/>
              </a:rPr>
              <a:t>During </a:t>
            </a:r>
            <a:r>
              <a:rPr lang="en-GB" sz="900" b="1" dirty="0">
                <a:latin typeface="Arial" panose="020B0604020202020204" pitchFamily="34" charset="0"/>
                <a:cs typeface="Arial" panose="020B0604020202020204" pitchFamily="34" charset="0"/>
              </a:rPr>
              <a:t>Night of the Nerds </a:t>
            </a:r>
            <a:r>
              <a:rPr lang="en-GB" sz="900" dirty="0">
                <a:latin typeface="Arial" panose="020B0604020202020204" pitchFamily="34" charset="0"/>
                <a:cs typeface="Arial" panose="020B0604020202020204" pitchFamily="34" charset="0"/>
              </a:rPr>
              <a:t>you will discover the world of technology, games, and interactive art.  </a:t>
            </a:r>
          </a:p>
          <a:p>
            <a:pPr>
              <a:lnSpc>
                <a:spcPct val="150000"/>
              </a:lnSpc>
            </a:pPr>
            <a:r>
              <a:rPr lang="en-GB" sz="900" dirty="0">
                <a:latin typeface="Arial" panose="020B0604020202020204" pitchFamily="34" charset="0"/>
                <a:cs typeface="Arial" panose="020B0604020202020204" pitchFamily="34" charset="0"/>
              </a:rPr>
              <a:t>Fontys students present their projects and let you experience everything yourself.</a:t>
            </a:r>
          </a:p>
          <a:p>
            <a:pPr>
              <a:lnSpc>
                <a:spcPct val="150000"/>
              </a:lnSpc>
            </a:pPr>
            <a:endParaRPr lang="en-GB" sz="900" dirty="0">
              <a:latin typeface="Arial" panose="020B0604020202020204" pitchFamily="34" charset="0"/>
              <a:cs typeface="Arial" panose="020B0604020202020204" pitchFamily="34" charset="0"/>
            </a:endParaRPr>
          </a:p>
          <a:p>
            <a:pPr>
              <a:lnSpc>
                <a:spcPct val="150000"/>
              </a:lnSpc>
            </a:pPr>
            <a:r>
              <a:rPr lang="en-GB" sz="900" b="1" dirty="0">
                <a:latin typeface="Arial" panose="020B0604020202020204" pitchFamily="34" charset="0"/>
                <a:cs typeface="Arial" panose="020B0604020202020204" pitchFamily="34" charset="0"/>
              </a:rPr>
              <a:t>Interactive installations </a:t>
            </a:r>
          </a:p>
          <a:p>
            <a:pPr>
              <a:lnSpc>
                <a:spcPct val="150000"/>
              </a:lnSpc>
            </a:pPr>
            <a:r>
              <a:rPr lang="en-GB" sz="900" dirty="0">
                <a:latin typeface="Arial" panose="020B0604020202020204" pitchFamily="34" charset="0"/>
                <a:cs typeface="Arial" panose="020B0604020202020204" pitchFamily="34" charset="0"/>
              </a:rPr>
              <a:t>Let light, sound, and visuals respond to your actions in projects such as Glow Towers, Visio Ball, and Body Drum. Discover how attention works in creative installations around distraction and focus.</a:t>
            </a:r>
          </a:p>
          <a:p>
            <a:pPr>
              <a:lnSpc>
                <a:spcPct val="150000"/>
              </a:lnSpc>
            </a:pPr>
            <a:endParaRPr lang="en-GB" sz="900" dirty="0">
              <a:latin typeface="Arial" panose="020B0604020202020204" pitchFamily="34" charset="0"/>
              <a:cs typeface="Arial" panose="020B0604020202020204" pitchFamily="34" charset="0"/>
            </a:endParaRPr>
          </a:p>
          <a:p>
            <a:pPr>
              <a:lnSpc>
                <a:spcPct val="150000"/>
              </a:lnSpc>
            </a:pPr>
            <a:r>
              <a:rPr lang="en-GB" sz="900" b="1" dirty="0">
                <a:latin typeface="Arial" panose="020B0604020202020204" pitchFamily="34" charset="0"/>
                <a:cs typeface="Arial" panose="020B0604020202020204" pitchFamily="34" charset="0"/>
              </a:rPr>
              <a:t>Play &amp; test games  </a:t>
            </a:r>
          </a:p>
          <a:p>
            <a:pPr>
              <a:lnSpc>
                <a:spcPct val="150000"/>
              </a:lnSpc>
            </a:pPr>
            <a:r>
              <a:rPr lang="en-GB" sz="900" dirty="0">
                <a:latin typeface="Arial" panose="020B0604020202020204" pitchFamily="34" charset="0"/>
                <a:cs typeface="Arial" panose="020B0604020202020204" pitchFamily="34" charset="0"/>
              </a:rPr>
              <a:t>Visit the Game Test Room and the DEMO Lab, play new games, and give direct feedback.</a:t>
            </a:r>
          </a:p>
          <a:p>
            <a:pPr>
              <a:lnSpc>
                <a:spcPct val="150000"/>
              </a:lnSpc>
            </a:pPr>
            <a:endParaRPr lang="en-GB" sz="900" dirty="0">
              <a:latin typeface="Arial" panose="020B0604020202020204" pitchFamily="34" charset="0"/>
              <a:cs typeface="Arial" panose="020B0604020202020204" pitchFamily="34" charset="0"/>
            </a:endParaRPr>
          </a:p>
          <a:p>
            <a:pPr>
              <a:lnSpc>
                <a:spcPct val="150000"/>
              </a:lnSpc>
            </a:pPr>
            <a:r>
              <a:rPr lang="en-GB" sz="900" b="1" dirty="0">
                <a:latin typeface="Arial" panose="020B0604020202020204" pitchFamily="34" charset="0"/>
                <a:cs typeface="Arial" panose="020B0604020202020204" pitchFamily="34" charset="0"/>
              </a:rPr>
              <a:t>Experience AI &amp; VR  </a:t>
            </a:r>
          </a:p>
          <a:p>
            <a:pPr>
              <a:lnSpc>
                <a:spcPct val="150000"/>
              </a:lnSpc>
            </a:pPr>
            <a:r>
              <a:rPr lang="en-GB" sz="900" dirty="0">
                <a:latin typeface="Arial" panose="020B0604020202020204" pitchFamily="34" charset="0"/>
                <a:cs typeface="Arial" panose="020B0604020202020204" pitchFamily="34" charset="0"/>
              </a:rPr>
              <a:t>Become invisible with the Invisible Glasses, create your own digital actor, or discover how AI creates art. You can also explore how AI knows what you are thinking.</a:t>
            </a:r>
          </a:p>
          <a:p>
            <a:pPr>
              <a:lnSpc>
                <a:spcPct val="150000"/>
              </a:lnSpc>
            </a:pPr>
            <a:endParaRPr lang="en-GB" sz="900" dirty="0">
              <a:latin typeface="Arial" panose="020B0604020202020204" pitchFamily="34" charset="0"/>
              <a:cs typeface="Arial" panose="020B0604020202020204" pitchFamily="34" charset="0"/>
            </a:endParaRPr>
          </a:p>
          <a:p>
            <a:pPr>
              <a:lnSpc>
                <a:spcPct val="150000"/>
              </a:lnSpc>
            </a:pPr>
            <a:r>
              <a:rPr lang="en-GB" sz="900" b="1" dirty="0">
                <a:latin typeface="Arial" panose="020B0604020202020204" pitchFamily="34" charset="0"/>
                <a:cs typeface="Arial" panose="020B0604020202020204" pitchFamily="34" charset="0"/>
              </a:rPr>
              <a:t>Discover &amp; learn</a:t>
            </a:r>
          </a:p>
          <a:p>
            <a:pPr>
              <a:lnSpc>
                <a:spcPct val="150000"/>
              </a:lnSpc>
            </a:pPr>
            <a:r>
              <a:rPr lang="en-GB" sz="900" dirty="0">
                <a:latin typeface="Arial" panose="020B0604020202020204" pitchFamily="34" charset="0"/>
                <a:cs typeface="Arial" panose="020B0604020202020204" pitchFamily="34" charset="0"/>
              </a:rPr>
              <a:t>Learn how QR codes work, dive into the world of arcade games, or explore an interactive AR map of the Netherlands.</a:t>
            </a:r>
          </a:p>
          <a:p>
            <a:pPr>
              <a:lnSpc>
                <a:spcPct val="150000"/>
              </a:lnSpc>
            </a:pPr>
            <a:endParaRPr lang="en-GB" sz="900" dirty="0">
              <a:latin typeface="Arial" panose="020B0604020202020204" pitchFamily="34" charset="0"/>
              <a:cs typeface="Arial" panose="020B0604020202020204" pitchFamily="34" charset="0"/>
            </a:endParaRPr>
          </a:p>
          <a:p>
            <a:pPr>
              <a:lnSpc>
                <a:spcPct val="150000"/>
              </a:lnSpc>
            </a:pPr>
            <a:r>
              <a:rPr lang="en-GB" sz="900" b="1" dirty="0">
                <a:latin typeface="Arial" panose="020B0604020202020204" pitchFamily="34" charset="0"/>
                <a:cs typeface="Arial" panose="020B0604020202020204" pitchFamily="34" charset="0"/>
              </a:rPr>
              <a:t>Extra</a:t>
            </a:r>
          </a:p>
          <a:p>
            <a:pPr>
              <a:lnSpc>
                <a:spcPct val="150000"/>
              </a:lnSpc>
            </a:pPr>
            <a:r>
              <a:rPr lang="en-GB" sz="900" dirty="0">
                <a:latin typeface="Arial" panose="020B0604020202020204" pitchFamily="34" charset="0"/>
                <a:cs typeface="Arial" panose="020B0604020202020204" pitchFamily="34" charset="0"/>
              </a:rPr>
              <a:t>Upon entry, you can use disguises if you prefer not to be recognizable in photos.</a:t>
            </a:r>
          </a:p>
          <a:p>
            <a:pPr>
              <a:lnSpc>
                <a:spcPct val="150000"/>
              </a:lnSpc>
            </a:pPr>
            <a:endParaRPr lang="en-GB" sz="900" dirty="0">
              <a:latin typeface="Arial" panose="020B0604020202020204" pitchFamily="34" charset="0"/>
              <a:cs typeface="Arial" panose="020B0604020202020204" pitchFamily="34" charset="0"/>
            </a:endParaRPr>
          </a:p>
          <a:p>
            <a:pPr>
              <a:lnSpc>
                <a:spcPct val="150000"/>
              </a:lnSpc>
            </a:pPr>
            <a:r>
              <a:rPr lang="en-GB" sz="1400" b="1" dirty="0">
                <a:latin typeface="Arial" panose="020B0604020202020204" pitchFamily="34" charset="0"/>
                <a:cs typeface="Arial" panose="020B0604020202020204" pitchFamily="34" charset="0"/>
              </a:rPr>
              <a:t>A place full of fun, innovation, and creativity  come explore, test, and participate!</a:t>
            </a:r>
          </a:p>
          <a:p>
            <a:pPr>
              <a:lnSpc>
                <a:spcPct val="150000"/>
              </a:lnSpc>
            </a:pPr>
            <a:endParaRPr lang="en-GB" sz="900" dirty="0">
              <a:latin typeface="Arial" panose="020B0604020202020204" pitchFamily="34" charset="0"/>
              <a:cs typeface="Arial" panose="020B0604020202020204" pitchFamily="34" charset="0"/>
            </a:endParaRPr>
          </a:p>
        </p:txBody>
      </p:sp>
      <p:pic>
        <p:nvPicPr>
          <p:cNvPr id="10" name="Graphic 9">
            <a:extLst>
              <a:ext uri="{FF2B5EF4-FFF2-40B4-BE49-F238E27FC236}">
                <a16:creationId xmlns:a16="http://schemas.microsoft.com/office/drawing/2014/main" id="{ED9AA3DF-BBE5-C726-1207-454DB0CCF0BC}"/>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904637" y="972878"/>
            <a:ext cx="3070515" cy="496374"/>
          </a:xfrm>
          <a:prstGeom prst="rect">
            <a:avLst/>
          </a:prstGeom>
        </p:spPr>
      </p:pic>
      <p:pic>
        <p:nvPicPr>
          <p:cNvPr id="11" name="Graphic 10">
            <a:extLst>
              <a:ext uri="{FF2B5EF4-FFF2-40B4-BE49-F238E27FC236}">
                <a16:creationId xmlns:a16="http://schemas.microsoft.com/office/drawing/2014/main" id="{E0F44685-B877-370D-5451-2EA1BAD15F12}"/>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rot="5400000">
            <a:off x="-403356" y="670943"/>
            <a:ext cx="2074403" cy="1267691"/>
          </a:xfrm>
          <a:prstGeom prst="rect">
            <a:avLst/>
          </a:prstGeom>
        </p:spPr>
      </p:pic>
      <p:pic>
        <p:nvPicPr>
          <p:cNvPr id="12" name="Graphic 11">
            <a:extLst>
              <a:ext uri="{FF2B5EF4-FFF2-40B4-BE49-F238E27FC236}">
                <a16:creationId xmlns:a16="http://schemas.microsoft.com/office/drawing/2014/main" id="{AC06C75A-4F39-65F2-0DFE-1402B3C9D7D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28175" y="4874092"/>
            <a:ext cx="379026" cy="379026"/>
          </a:xfrm>
          <a:prstGeom prst="rect">
            <a:avLst/>
          </a:prstGeom>
        </p:spPr>
      </p:pic>
      <p:sp>
        <p:nvSpPr>
          <p:cNvPr id="13" name="Tekstvak 12">
            <a:extLst>
              <a:ext uri="{FF2B5EF4-FFF2-40B4-BE49-F238E27FC236}">
                <a16:creationId xmlns:a16="http://schemas.microsoft.com/office/drawing/2014/main" id="{468B5D85-5DC0-F3B9-8CEE-333EA05249CE}"/>
              </a:ext>
            </a:extLst>
          </p:cNvPr>
          <p:cNvSpPr txBox="1">
            <a:spLocks/>
          </p:cNvSpPr>
          <p:nvPr/>
        </p:nvSpPr>
        <p:spPr>
          <a:xfrm>
            <a:off x="5561976" y="2593863"/>
            <a:ext cx="4144000" cy="369332"/>
          </a:xfrm>
          <a:prstGeom prst="rect">
            <a:avLst/>
          </a:prstGeom>
          <a:noFill/>
        </p:spPr>
        <p:txBody>
          <a:bodyPr wrap="square">
            <a:spAutoFit/>
          </a:bodyPr>
          <a:lstStyle/>
          <a:p>
            <a:r>
              <a:rPr lang="nl-NL" sz="1800" b="1" dirty="0">
                <a:latin typeface="Arial" panose="020B0604020202020204" pitchFamily="34" charset="0"/>
                <a:cs typeface="Arial" panose="020B0604020202020204" pitchFamily="34" charset="0"/>
              </a:rPr>
              <a:t>PARTICIPANTS</a:t>
            </a:r>
            <a:endParaRPr lang="nl-NL" dirty="0"/>
          </a:p>
        </p:txBody>
      </p:sp>
      <p:sp>
        <p:nvSpPr>
          <p:cNvPr id="14" name="Tekstvak 13">
            <a:extLst>
              <a:ext uri="{FF2B5EF4-FFF2-40B4-BE49-F238E27FC236}">
                <a16:creationId xmlns:a16="http://schemas.microsoft.com/office/drawing/2014/main" id="{F8CE2604-A88B-B46A-55F8-7B028E6D7873}"/>
              </a:ext>
            </a:extLst>
          </p:cNvPr>
          <p:cNvSpPr txBox="1">
            <a:spLocks/>
          </p:cNvSpPr>
          <p:nvPr/>
        </p:nvSpPr>
        <p:spPr>
          <a:xfrm>
            <a:off x="822087" y="1804423"/>
            <a:ext cx="1756268" cy="523220"/>
          </a:xfrm>
          <a:prstGeom prst="rect">
            <a:avLst/>
          </a:prstGeom>
          <a:noFill/>
        </p:spPr>
        <p:txBody>
          <a:bodyPr wrap="square">
            <a:spAutoFit/>
          </a:bodyPr>
          <a:lstStyle/>
          <a:p>
            <a:r>
              <a:rPr lang="nl-NL" sz="2800" b="1" dirty="0">
                <a:solidFill>
                  <a:srgbClr val="ED5218"/>
                </a:solidFill>
                <a:latin typeface="Arial" panose="020B0604020202020204" pitchFamily="34" charset="0"/>
                <a:cs typeface="Arial" panose="020B0604020202020204" pitchFamily="34" charset="0"/>
              </a:rPr>
              <a:t>TQ 4.2</a:t>
            </a:r>
          </a:p>
        </p:txBody>
      </p:sp>
      <p:sp>
        <p:nvSpPr>
          <p:cNvPr id="2" name="Tekstvak 1">
            <a:extLst>
              <a:ext uri="{FF2B5EF4-FFF2-40B4-BE49-F238E27FC236}">
                <a16:creationId xmlns:a16="http://schemas.microsoft.com/office/drawing/2014/main" id="{95B104E5-7C16-FA2A-AD9D-B1D3E059928C}"/>
              </a:ext>
            </a:extLst>
          </p:cNvPr>
          <p:cNvSpPr txBox="1">
            <a:spLocks/>
          </p:cNvSpPr>
          <p:nvPr/>
        </p:nvSpPr>
        <p:spPr>
          <a:xfrm>
            <a:off x="891364" y="2272909"/>
            <a:ext cx="4003691" cy="307777"/>
          </a:xfrm>
          <a:prstGeom prst="rect">
            <a:avLst/>
          </a:prstGeom>
          <a:noFill/>
        </p:spPr>
        <p:txBody>
          <a:bodyPr wrap="square">
            <a:spAutoFit/>
          </a:bodyPr>
          <a:lstStyle/>
          <a:p>
            <a:r>
              <a:rPr lang="en-GB" sz="1400" dirty="0">
                <a:solidFill>
                  <a:srgbClr val="ED5218"/>
                </a:solidFill>
              </a:rPr>
              <a:t>Entry times: 9:45 – 11:00 – 12:30 – 13:45 – 15:00</a:t>
            </a:r>
            <a:endParaRPr lang="nl-NL" sz="1400" b="1" dirty="0">
              <a:solidFill>
                <a:srgbClr val="ED5218"/>
              </a:solidFill>
            </a:endParaRPr>
          </a:p>
        </p:txBody>
      </p:sp>
    </p:spTree>
    <p:extLst>
      <p:ext uri="{BB962C8B-B14F-4D97-AF65-F5344CB8AC3E}">
        <p14:creationId xmlns:p14="http://schemas.microsoft.com/office/powerpoint/2010/main" val="1129380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667FD-CCD5-1A23-7230-B1CEC95F5CF4}"/>
            </a:ext>
          </a:extLst>
        </p:cNvPr>
        <p:cNvGrpSpPr/>
        <p:nvPr/>
      </p:nvGrpSpPr>
      <p:grpSpPr>
        <a:xfrm>
          <a:off x="0" y="0"/>
          <a:ext cx="0" cy="0"/>
          <a:chOff x="0" y="0"/>
          <a:chExt cx="0" cy="0"/>
        </a:xfrm>
      </p:grpSpPr>
      <p:graphicFrame>
        <p:nvGraphicFramePr>
          <p:cNvPr id="2" name="Tabel 1">
            <a:extLst>
              <a:ext uri="{FF2B5EF4-FFF2-40B4-BE49-F238E27FC236}">
                <a16:creationId xmlns:a16="http://schemas.microsoft.com/office/drawing/2014/main" id="{4DC7E09D-BE02-A057-63AC-9F5063BECC85}"/>
              </a:ext>
            </a:extLst>
          </p:cNvPr>
          <p:cNvGraphicFramePr>
            <a:graphicFrameLocks/>
          </p:cNvGraphicFramePr>
          <p:nvPr/>
        </p:nvGraphicFramePr>
        <p:xfrm>
          <a:off x="165640" y="388455"/>
          <a:ext cx="5344642" cy="2626948"/>
        </p:xfrm>
        <a:graphic>
          <a:graphicData uri="http://schemas.openxmlformats.org/drawingml/2006/table">
            <a:tbl>
              <a:tblPr firstRow="1" bandRow="1">
                <a:tableStyleId>{5C22544A-7EE6-4342-B048-85BDC9FD1C3A}</a:tableStyleId>
              </a:tblPr>
              <a:tblGrid>
                <a:gridCol w="1081464">
                  <a:extLst>
                    <a:ext uri="{9D8B030D-6E8A-4147-A177-3AD203B41FA5}">
                      <a16:colId xmlns:a16="http://schemas.microsoft.com/office/drawing/2014/main" val="951832031"/>
                    </a:ext>
                  </a:extLst>
                </a:gridCol>
                <a:gridCol w="465544">
                  <a:extLst>
                    <a:ext uri="{9D8B030D-6E8A-4147-A177-3AD203B41FA5}">
                      <a16:colId xmlns:a16="http://schemas.microsoft.com/office/drawing/2014/main" val="494142965"/>
                    </a:ext>
                  </a:extLst>
                </a:gridCol>
                <a:gridCol w="375601">
                  <a:extLst>
                    <a:ext uri="{9D8B030D-6E8A-4147-A177-3AD203B41FA5}">
                      <a16:colId xmlns:a16="http://schemas.microsoft.com/office/drawing/2014/main" val="2076856156"/>
                    </a:ext>
                  </a:extLst>
                </a:gridCol>
                <a:gridCol w="467003">
                  <a:extLst>
                    <a:ext uri="{9D8B030D-6E8A-4147-A177-3AD203B41FA5}">
                      <a16:colId xmlns:a16="http://schemas.microsoft.com/office/drawing/2014/main" val="1385871528"/>
                    </a:ext>
                  </a:extLst>
                </a:gridCol>
                <a:gridCol w="588317">
                  <a:extLst>
                    <a:ext uri="{9D8B030D-6E8A-4147-A177-3AD203B41FA5}">
                      <a16:colId xmlns:a16="http://schemas.microsoft.com/office/drawing/2014/main" val="4272464464"/>
                    </a:ext>
                  </a:extLst>
                </a:gridCol>
                <a:gridCol w="487392">
                  <a:extLst>
                    <a:ext uri="{9D8B030D-6E8A-4147-A177-3AD203B41FA5}">
                      <a16:colId xmlns:a16="http://schemas.microsoft.com/office/drawing/2014/main" val="2613682329"/>
                    </a:ext>
                  </a:extLst>
                </a:gridCol>
                <a:gridCol w="377335">
                  <a:extLst>
                    <a:ext uri="{9D8B030D-6E8A-4147-A177-3AD203B41FA5}">
                      <a16:colId xmlns:a16="http://schemas.microsoft.com/office/drawing/2014/main" val="2199917837"/>
                    </a:ext>
                  </a:extLst>
                </a:gridCol>
                <a:gridCol w="392809">
                  <a:extLst>
                    <a:ext uri="{9D8B030D-6E8A-4147-A177-3AD203B41FA5}">
                      <a16:colId xmlns:a16="http://schemas.microsoft.com/office/drawing/2014/main" val="211852683"/>
                    </a:ext>
                  </a:extLst>
                </a:gridCol>
                <a:gridCol w="613424">
                  <a:extLst>
                    <a:ext uri="{9D8B030D-6E8A-4147-A177-3AD203B41FA5}">
                      <a16:colId xmlns:a16="http://schemas.microsoft.com/office/drawing/2014/main" val="1897501160"/>
                    </a:ext>
                  </a:extLst>
                </a:gridCol>
                <a:gridCol w="495753">
                  <a:extLst>
                    <a:ext uri="{9D8B030D-6E8A-4147-A177-3AD203B41FA5}">
                      <a16:colId xmlns:a16="http://schemas.microsoft.com/office/drawing/2014/main" val="1141160728"/>
                    </a:ext>
                  </a:extLst>
                </a:gridCol>
              </a:tblGrid>
              <a:tr h="673808">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u="none" strike="noStrike"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extLst>
                  <a:ext uri="{0D108BD9-81ED-4DB2-BD59-A6C34878D82A}">
                    <a16:rowId xmlns:a16="http://schemas.microsoft.com/office/drawing/2014/main" val="2799526387"/>
                  </a:ext>
                </a:extLst>
              </a:tr>
              <a:tr h="277018">
                <a:tc gridSpan="10">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119883" marR="119883" marT="59941" marB="599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0807611"/>
                  </a:ext>
                </a:extLst>
              </a:tr>
              <a:tr h="673808">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u="none" strike="noStrike"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7921542"/>
                  </a:ext>
                </a:extLst>
              </a:tr>
              <a:tr h="277018">
                <a:tc gridSpan="10">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119883" marR="119883" marT="59941" marB="599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646898493"/>
                  </a:ext>
                </a:extLst>
              </a:tr>
              <a:tr h="673808">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kern="1200" dirty="0">
                        <a:solidFill>
                          <a:schemeClr val="tx1"/>
                        </a:solidFill>
                        <a:latin typeface="Arial" panose="020B0604020202020204" pitchFamily="34" charset="0"/>
                        <a:ea typeface="+mn-ea"/>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extLst>
                  <a:ext uri="{0D108BD9-81ED-4DB2-BD59-A6C34878D82A}">
                    <a16:rowId xmlns:a16="http://schemas.microsoft.com/office/drawing/2014/main" val="593320040"/>
                  </a:ext>
                </a:extLst>
              </a:tr>
            </a:tbl>
          </a:graphicData>
        </a:graphic>
      </p:graphicFrame>
      <p:graphicFrame>
        <p:nvGraphicFramePr>
          <p:cNvPr id="3" name="Tabel 2">
            <a:extLst>
              <a:ext uri="{FF2B5EF4-FFF2-40B4-BE49-F238E27FC236}">
                <a16:creationId xmlns:a16="http://schemas.microsoft.com/office/drawing/2014/main" id="{3942C579-6E8B-6568-DB2D-5354C5BD360A}"/>
              </a:ext>
            </a:extLst>
          </p:cNvPr>
          <p:cNvGraphicFramePr>
            <a:graphicFrameLocks/>
          </p:cNvGraphicFramePr>
          <p:nvPr/>
        </p:nvGraphicFramePr>
        <p:xfrm>
          <a:off x="5593678" y="377518"/>
          <a:ext cx="4121394" cy="2621064"/>
        </p:xfrm>
        <a:graphic>
          <a:graphicData uri="http://schemas.openxmlformats.org/drawingml/2006/table">
            <a:tbl>
              <a:tblPr firstRow="1" bandRow="1">
                <a:tableStyleId>{5C22544A-7EE6-4342-B048-85BDC9FD1C3A}</a:tableStyleId>
              </a:tblPr>
              <a:tblGrid>
                <a:gridCol w="404885">
                  <a:extLst>
                    <a:ext uri="{9D8B030D-6E8A-4147-A177-3AD203B41FA5}">
                      <a16:colId xmlns:a16="http://schemas.microsoft.com/office/drawing/2014/main" val="150590507"/>
                    </a:ext>
                  </a:extLst>
                </a:gridCol>
                <a:gridCol w="429260">
                  <a:extLst>
                    <a:ext uri="{9D8B030D-6E8A-4147-A177-3AD203B41FA5}">
                      <a16:colId xmlns:a16="http://schemas.microsoft.com/office/drawing/2014/main" val="1610836661"/>
                    </a:ext>
                  </a:extLst>
                </a:gridCol>
                <a:gridCol w="428515">
                  <a:extLst>
                    <a:ext uri="{9D8B030D-6E8A-4147-A177-3AD203B41FA5}">
                      <a16:colId xmlns:a16="http://schemas.microsoft.com/office/drawing/2014/main" val="147200345"/>
                    </a:ext>
                  </a:extLst>
                </a:gridCol>
                <a:gridCol w="244037">
                  <a:extLst>
                    <a:ext uri="{9D8B030D-6E8A-4147-A177-3AD203B41FA5}">
                      <a16:colId xmlns:a16="http://schemas.microsoft.com/office/drawing/2014/main" val="3378968404"/>
                    </a:ext>
                  </a:extLst>
                </a:gridCol>
                <a:gridCol w="492179">
                  <a:extLst>
                    <a:ext uri="{9D8B030D-6E8A-4147-A177-3AD203B41FA5}">
                      <a16:colId xmlns:a16="http://schemas.microsoft.com/office/drawing/2014/main" val="511600032"/>
                    </a:ext>
                  </a:extLst>
                </a:gridCol>
                <a:gridCol w="507559">
                  <a:extLst>
                    <a:ext uri="{9D8B030D-6E8A-4147-A177-3AD203B41FA5}">
                      <a16:colId xmlns:a16="http://schemas.microsoft.com/office/drawing/2014/main" val="3280136622"/>
                    </a:ext>
                  </a:extLst>
                </a:gridCol>
                <a:gridCol w="951863">
                  <a:extLst>
                    <a:ext uri="{9D8B030D-6E8A-4147-A177-3AD203B41FA5}">
                      <a16:colId xmlns:a16="http://schemas.microsoft.com/office/drawing/2014/main" val="615284252"/>
                    </a:ext>
                  </a:extLst>
                </a:gridCol>
                <a:gridCol w="663096">
                  <a:extLst>
                    <a:ext uri="{9D8B030D-6E8A-4147-A177-3AD203B41FA5}">
                      <a16:colId xmlns:a16="http://schemas.microsoft.com/office/drawing/2014/main" val="1460551963"/>
                    </a:ext>
                  </a:extLst>
                </a:gridCol>
              </a:tblGrid>
              <a:tr h="697903">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gridSpan="2">
                  <a:txBody>
                    <a:bodyPr/>
                    <a:lstStyle/>
                    <a:p>
                      <a:endParaRPr lang="nl-NL" sz="1200" b="1" dirty="0">
                        <a:solidFill>
                          <a:schemeClr val="tx1"/>
                        </a:solidFill>
                      </a:endParaRPr>
                    </a:p>
                  </a:txBody>
                  <a:tcPr marL="119883" marR="119883" marT="59941" marB="599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hMerge="1">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53472178"/>
                  </a:ext>
                </a:extLst>
              </a:tr>
              <a:tr h="272594">
                <a:tc gridSpan="7">
                  <a:txBody>
                    <a:bodyPr/>
                    <a:lstStyle/>
                    <a:p>
                      <a:endParaRPr lang="nl-NL" sz="1200" b="1" dirty="0">
                        <a:solidFill>
                          <a:schemeClr val="tx1"/>
                        </a:solidFill>
                      </a:endParaRPr>
                    </a:p>
                  </a:txBody>
                  <a:tcPr marL="119883" marR="119883" marT="59941" marB="5994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tc>
                <a:tc hMerge="1">
                  <a:txBody>
                    <a:bodyPr/>
                    <a:lstStyle/>
                    <a:p>
                      <a:endParaRPr lang="nl-NL"/>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1"/>
                        </a:solidFill>
                      </a:endParaRPr>
                    </a:p>
                  </a:txBody>
                  <a:tcPr marL="87379" marR="87379" marT="43690" marB="436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67159283"/>
                  </a:ext>
                </a:extLst>
              </a:tr>
              <a:tr h="655911">
                <a:tc>
                  <a:txBody>
                    <a:bodyPr/>
                    <a:lstStyle/>
                    <a:p>
                      <a:endParaRPr lang="nl-NL" sz="1200" b="1" dirty="0">
                        <a:solidFill>
                          <a:schemeClr val="tx1"/>
                        </a:solidFill>
                      </a:endParaRPr>
                    </a:p>
                  </a:txBody>
                  <a:tcPr marL="87379" marR="87379" marT="43690" marB="4369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ctr"/>
                      <a:endParaRPr lang="nl-NL" sz="1200" b="1" dirty="0">
                        <a:solidFill>
                          <a:schemeClr val="tx1"/>
                        </a:solidFill>
                      </a:endParaRPr>
                    </a:p>
                  </a:txBody>
                  <a:tcPr marL="119883" marR="119883" marT="59941" marB="599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1200" b="1" dirty="0">
                        <a:solidFill>
                          <a:schemeClr val="tx1"/>
                        </a:solidFill>
                      </a:endParaRPr>
                    </a:p>
                  </a:txBody>
                  <a:tcPr marL="87379" marR="87379" marT="43690" marB="436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877917506"/>
                  </a:ext>
                </a:extLst>
              </a:tr>
              <a:tr h="287328">
                <a:tc gridSpan="7">
                  <a:txBody>
                    <a:bodyPr/>
                    <a:lstStyle/>
                    <a:p>
                      <a:endParaRPr lang="nl-NL" sz="1200" b="1" dirty="0">
                        <a:solidFill>
                          <a:schemeClr val="tx1"/>
                        </a:solidFill>
                      </a:endParaRPr>
                    </a:p>
                  </a:txBody>
                  <a:tcPr marL="119883" marR="119883" marT="59941" marB="5994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tc>
                <a:tc hMerge="1">
                  <a:txBody>
                    <a:bodyPr/>
                    <a:lstStyle/>
                    <a:p>
                      <a:endParaRPr lang="nl-NL"/>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endParaRPr lang="nl-NL" sz="1200" b="1" dirty="0">
                        <a:solidFill>
                          <a:schemeClr val="tx1"/>
                        </a:solidFill>
                      </a:endParaRPr>
                    </a:p>
                  </a:txBody>
                  <a:tcPr marL="87379" marR="87379" marT="43690" marB="436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681621822"/>
                  </a:ext>
                </a:extLst>
              </a:tr>
              <a:tr h="661726">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2">
                  <a:txBody>
                    <a:bodyPr/>
                    <a:lstStyle/>
                    <a:p>
                      <a:endParaRPr lang="nl-NL" sz="1200" b="1" dirty="0">
                        <a:solidFill>
                          <a:schemeClr val="tx1"/>
                        </a:solidFill>
                      </a:endParaRPr>
                    </a:p>
                  </a:txBody>
                  <a:tcPr marL="119883" marR="119883" marT="59941" marB="599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r>
                        <a:rPr lang="nl-NL"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739628840"/>
                  </a:ext>
                </a:extLst>
              </a:tr>
            </a:tbl>
          </a:graphicData>
        </a:graphic>
      </p:graphicFrame>
      <p:cxnSp>
        <p:nvCxnSpPr>
          <p:cNvPr id="4" name="Rechte verbindingslijn 3">
            <a:extLst>
              <a:ext uri="{FF2B5EF4-FFF2-40B4-BE49-F238E27FC236}">
                <a16:creationId xmlns:a16="http://schemas.microsoft.com/office/drawing/2014/main" id="{7E654F9A-7316-74D0-5D06-9768E722AE6D}"/>
              </a:ext>
            </a:extLst>
          </p:cNvPr>
          <p:cNvCxnSpPr>
            <a:cxnSpLocks/>
          </p:cNvCxnSpPr>
          <p:nvPr/>
        </p:nvCxnSpPr>
        <p:spPr>
          <a:xfrm>
            <a:off x="5558867" y="439942"/>
            <a:ext cx="1" cy="2575461"/>
          </a:xfrm>
          <a:prstGeom prst="line">
            <a:avLst/>
          </a:prstGeom>
          <a:ln w="25400">
            <a:solidFill>
              <a:srgbClr val="C1E5F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6358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BD77E-810C-0DD2-22EF-40E4C1363080}"/>
            </a:ext>
          </a:extLst>
        </p:cNvPr>
        <p:cNvGrpSpPr/>
        <p:nvPr/>
      </p:nvGrpSpPr>
      <p:grpSpPr>
        <a:xfrm>
          <a:off x="0" y="0"/>
          <a:ext cx="0" cy="0"/>
          <a:chOff x="0" y="0"/>
          <a:chExt cx="0" cy="0"/>
        </a:xfrm>
      </p:grpSpPr>
      <p:graphicFrame>
        <p:nvGraphicFramePr>
          <p:cNvPr id="4" name="Tabel 3">
            <a:extLst>
              <a:ext uri="{FF2B5EF4-FFF2-40B4-BE49-F238E27FC236}">
                <a16:creationId xmlns:a16="http://schemas.microsoft.com/office/drawing/2014/main" id="{DC3170CB-5008-EECA-8D04-876C8AA6A8F3}"/>
              </a:ext>
            </a:extLst>
          </p:cNvPr>
          <p:cNvGraphicFramePr>
            <a:graphicFrameLocks noGrp="1" noDrilldown="1" noMove="1" noResize="1"/>
          </p:cNvGraphicFramePr>
          <p:nvPr/>
        </p:nvGraphicFramePr>
        <p:xfrm>
          <a:off x="2362303" y="267587"/>
          <a:ext cx="4076598" cy="1964420"/>
        </p:xfrm>
        <a:graphic>
          <a:graphicData uri="http://schemas.openxmlformats.org/drawingml/2006/table">
            <a:tbl>
              <a:tblPr firstRow="1" bandRow="1">
                <a:tableStyleId>{5C22544A-7EE6-4342-B048-85BDC9FD1C3A}</a:tableStyleId>
              </a:tblPr>
              <a:tblGrid>
                <a:gridCol w="824881">
                  <a:extLst>
                    <a:ext uri="{9D8B030D-6E8A-4147-A177-3AD203B41FA5}">
                      <a16:colId xmlns:a16="http://schemas.microsoft.com/office/drawing/2014/main" val="951832031"/>
                    </a:ext>
                  </a:extLst>
                </a:gridCol>
                <a:gridCol w="355091">
                  <a:extLst>
                    <a:ext uri="{9D8B030D-6E8A-4147-A177-3AD203B41FA5}">
                      <a16:colId xmlns:a16="http://schemas.microsoft.com/office/drawing/2014/main" val="494142965"/>
                    </a:ext>
                  </a:extLst>
                </a:gridCol>
                <a:gridCol w="286488">
                  <a:extLst>
                    <a:ext uri="{9D8B030D-6E8A-4147-A177-3AD203B41FA5}">
                      <a16:colId xmlns:a16="http://schemas.microsoft.com/office/drawing/2014/main" val="2076856156"/>
                    </a:ext>
                  </a:extLst>
                </a:gridCol>
                <a:gridCol w="356204">
                  <a:extLst>
                    <a:ext uri="{9D8B030D-6E8A-4147-A177-3AD203B41FA5}">
                      <a16:colId xmlns:a16="http://schemas.microsoft.com/office/drawing/2014/main" val="1385871528"/>
                    </a:ext>
                  </a:extLst>
                </a:gridCol>
                <a:gridCol w="448736">
                  <a:extLst>
                    <a:ext uri="{9D8B030D-6E8A-4147-A177-3AD203B41FA5}">
                      <a16:colId xmlns:a16="http://schemas.microsoft.com/office/drawing/2014/main" val="4272464464"/>
                    </a:ext>
                  </a:extLst>
                </a:gridCol>
                <a:gridCol w="371756">
                  <a:extLst>
                    <a:ext uri="{9D8B030D-6E8A-4147-A177-3AD203B41FA5}">
                      <a16:colId xmlns:a16="http://schemas.microsoft.com/office/drawing/2014/main" val="2613682329"/>
                    </a:ext>
                  </a:extLst>
                </a:gridCol>
                <a:gridCol w="287810">
                  <a:extLst>
                    <a:ext uri="{9D8B030D-6E8A-4147-A177-3AD203B41FA5}">
                      <a16:colId xmlns:a16="http://schemas.microsoft.com/office/drawing/2014/main" val="2199917837"/>
                    </a:ext>
                  </a:extLst>
                </a:gridCol>
                <a:gridCol w="299613">
                  <a:extLst>
                    <a:ext uri="{9D8B030D-6E8A-4147-A177-3AD203B41FA5}">
                      <a16:colId xmlns:a16="http://schemas.microsoft.com/office/drawing/2014/main" val="211852683"/>
                    </a:ext>
                  </a:extLst>
                </a:gridCol>
                <a:gridCol w="467886">
                  <a:extLst>
                    <a:ext uri="{9D8B030D-6E8A-4147-A177-3AD203B41FA5}">
                      <a16:colId xmlns:a16="http://schemas.microsoft.com/office/drawing/2014/main" val="1897501160"/>
                    </a:ext>
                  </a:extLst>
                </a:gridCol>
                <a:gridCol w="378133">
                  <a:extLst>
                    <a:ext uri="{9D8B030D-6E8A-4147-A177-3AD203B41FA5}">
                      <a16:colId xmlns:a16="http://schemas.microsoft.com/office/drawing/2014/main" val="1141160728"/>
                    </a:ext>
                  </a:extLst>
                </a:gridCol>
              </a:tblGrid>
              <a:tr h="513944">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16</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15</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14</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kumimoji="0" lang="nl-NL" sz="9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13</a:t>
                      </a:r>
                      <a:endParaRPr lang="nl-NL" sz="900" b="1" i="0" u="none" strike="noStrike"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12</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11</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extLst>
                  <a:ext uri="{0D108BD9-81ED-4DB2-BD59-A6C34878D82A}">
                    <a16:rowId xmlns:a16="http://schemas.microsoft.com/office/drawing/2014/main" val="2799526387"/>
                  </a:ext>
                </a:extLst>
              </a:tr>
              <a:tr h="211294">
                <a:tc gridSpan="10">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0807611"/>
                  </a:ext>
                </a:extLst>
              </a:tr>
              <a:tr h="513944">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nl-NL" sz="900" b="1" i="0" u="none" strike="noStrike" dirty="0">
                          <a:solidFill>
                            <a:schemeClr val="tx1"/>
                          </a:solidFill>
                          <a:latin typeface="Arial" panose="020B0604020202020204" pitchFamily="34" charset="0"/>
                          <a:cs typeface="Arial" panose="020B0604020202020204" pitchFamily="34" charset="0"/>
                        </a:rPr>
                        <a:t>17</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18</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50000"/>
                        <a:lumOff val="50000"/>
                      </a:schemeClr>
                    </a:solid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7921542"/>
                  </a:ext>
                </a:extLst>
              </a:tr>
              <a:tr h="211294">
                <a:tc gridSpan="10">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646898493"/>
                  </a:ext>
                </a:extLst>
              </a:tr>
              <a:tr h="513944">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19</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20</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21</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900" b="1" i="0" dirty="0">
                        <a:solidFill>
                          <a:schemeClr val="tx1"/>
                        </a:solidFill>
                        <a:latin typeface="Arial" panose="020B0604020202020204" pitchFamily="34" charset="0"/>
                        <a:cs typeface="Arial" panose="020B0604020202020204" pitchFamily="34" charset="0"/>
                      </a:endParaRP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22</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23</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24</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dirty="0">
                          <a:solidFill>
                            <a:schemeClr val="tx1"/>
                          </a:solidFill>
                          <a:latin typeface="Arial" panose="020B0604020202020204" pitchFamily="34" charset="0"/>
                          <a:cs typeface="Arial" panose="020B0604020202020204" pitchFamily="34" charset="0"/>
                        </a:rPr>
                        <a:t>25</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r>
                        <a:rPr lang="nl-NL" sz="900" b="1" i="0" kern="1200" dirty="0">
                          <a:solidFill>
                            <a:schemeClr val="tx1"/>
                          </a:solidFill>
                          <a:latin typeface="Arial" panose="020B0604020202020204" pitchFamily="34" charset="0"/>
                          <a:ea typeface="+mn-ea"/>
                          <a:cs typeface="Arial" panose="020B0604020202020204" pitchFamily="34" charset="0"/>
                        </a:rPr>
                        <a:t>26</a:t>
                      </a:r>
                    </a:p>
                  </a:txBody>
                  <a:tcPr marL="66695" marR="66695" marT="33347" marB="333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extLst>
                  <a:ext uri="{0D108BD9-81ED-4DB2-BD59-A6C34878D82A}">
                    <a16:rowId xmlns:a16="http://schemas.microsoft.com/office/drawing/2014/main" val="593320040"/>
                  </a:ext>
                </a:extLst>
              </a:tr>
            </a:tbl>
          </a:graphicData>
        </a:graphic>
      </p:graphicFrame>
      <p:graphicFrame>
        <p:nvGraphicFramePr>
          <p:cNvPr id="5" name="Tabel 4">
            <a:extLst>
              <a:ext uri="{FF2B5EF4-FFF2-40B4-BE49-F238E27FC236}">
                <a16:creationId xmlns:a16="http://schemas.microsoft.com/office/drawing/2014/main" id="{3C2E4826-51B2-ABF4-F21D-2B881A807585}"/>
              </a:ext>
            </a:extLst>
          </p:cNvPr>
          <p:cNvGraphicFramePr>
            <a:graphicFrameLocks noGrp="1" noDrilldown="1" noMove="1" noResize="1"/>
          </p:cNvGraphicFramePr>
          <p:nvPr/>
        </p:nvGraphicFramePr>
        <p:xfrm>
          <a:off x="6508078" y="267586"/>
          <a:ext cx="3089941" cy="1964421"/>
        </p:xfrm>
        <a:graphic>
          <a:graphicData uri="http://schemas.openxmlformats.org/drawingml/2006/table">
            <a:tbl>
              <a:tblPr firstRow="1" bandRow="1">
                <a:tableStyleId>{5C22544A-7EE6-4342-B048-85BDC9FD1C3A}</a:tableStyleId>
              </a:tblPr>
              <a:tblGrid>
                <a:gridCol w="308824">
                  <a:extLst>
                    <a:ext uri="{9D8B030D-6E8A-4147-A177-3AD203B41FA5}">
                      <a16:colId xmlns:a16="http://schemas.microsoft.com/office/drawing/2014/main" val="150590507"/>
                    </a:ext>
                  </a:extLst>
                </a:gridCol>
                <a:gridCol w="327416">
                  <a:extLst>
                    <a:ext uri="{9D8B030D-6E8A-4147-A177-3AD203B41FA5}">
                      <a16:colId xmlns:a16="http://schemas.microsoft.com/office/drawing/2014/main" val="1610836661"/>
                    </a:ext>
                  </a:extLst>
                </a:gridCol>
                <a:gridCol w="326848">
                  <a:extLst>
                    <a:ext uri="{9D8B030D-6E8A-4147-A177-3AD203B41FA5}">
                      <a16:colId xmlns:a16="http://schemas.microsoft.com/office/drawing/2014/main" val="147200345"/>
                    </a:ext>
                  </a:extLst>
                </a:gridCol>
                <a:gridCol w="132506">
                  <a:extLst>
                    <a:ext uri="{9D8B030D-6E8A-4147-A177-3AD203B41FA5}">
                      <a16:colId xmlns:a16="http://schemas.microsoft.com/office/drawing/2014/main" val="3378968404"/>
                    </a:ext>
                  </a:extLst>
                </a:gridCol>
                <a:gridCol w="375407">
                  <a:extLst>
                    <a:ext uri="{9D8B030D-6E8A-4147-A177-3AD203B41FA5}">
                      <a16:colId xmlns:a16="http://schemas.microsoft.com/office/drawing/2014/main" val="511600032"/>
                    </a:ext>
                  </a:extLst>
                </a:gridCol>
                <a:gridCol w="387138">
                  <a:extLst>
                    <a:ext uri="{9D8B030D-6E8A-4147-A177-3AD203B41FA5}">
                      <a16:colId xmlns:a16="http://schemas.microsoft.com/office/drawing/2014/main" val="3280136622"/>
                    </a:ext>
                  </a:extLst>
                </a:gridCol>
                <a:gridCol w="726029">
                  <a:extLst>
                    <a:ext uri="{9D8B030D-6E8A-4147-A177-3AD203B41FA5}">
                      <a16:colId xmlns:a16="http://schemas.microsoft.com/office/drawing/2014/main" val="615284252"/>
                    </a:ext>
                  </a:extLst>
                </a:gridCol>
                <a:gridCol w="505773">
                  <a:extLst>
                    <a:ext uri="{9D8B030D-6E8A-4147-A177-3AD203B41FA5}">
                      <a16:colId xmlns:a16="http://schemas.microsoft.com/office/drawing/2014/main" val="1460551963"/>
                    </a:ext>
                  </a:extLst>
                </a:gridCol>
              </a:tblGrid>
              <a:tr h="532322">
                <a:tc>
                  <a:txBody>
                    <a:bodyPr/>
                    <a:lstStyle/>
                    <a:p>
                      <a:r>
                        <a:rPr lang="nl-NL" sz="900" b="1" dirty="0">
                          <a:solidFill>
                            <a:schemeClr val="tx1"/>
                          </a:solidFill>
                        </a:rPr>
                        <a:t>10</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r>
                        <a:rPr lang="nl-NL" sz="900" b="1" dirty="0">
                          <a:solidFill>
                            <a:schemeClr val="tx1"/>
                          </a:solidFill>
                        </a:rPr>
                        <a:t>9</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r>
                        <a:rPr lang="nl-NL" sz="900" b="1" dirty="0">
                          <a:solidFill>
                            <a:schemeClr val="tx1"/>
                          </a:solidFill>
                        </a:rPr>
                        <a:t>8</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gridSpan="2">
                  <a:txBody>
                    <a:bodyPr/>
                    <a:lstStyle/>
                    <a:p>
                      <a:r>
                        <a:rPr lang="nl-NL" sz="900" b="1" dirty="0">
                          <a:solidFill>
                            <a:schemeClr val="tx1"/>
                          </a:solidFill>
                        </a:rPr>
                        <a:t>7</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hMerge="1">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l-NL" sz="900" b="1" dirty="0">
                          <a:solidFill>
                            <a:schemeClr val="tx1"/>
                          </a:solidFill>
                        </a:rPr>
                        <a:t>6</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r>
                        <a:rPr lang="nl-NL" sz="900" b="1" dirty="0">
                          <a:solidFill>
                            <a:schemeClr val="tx1"/>
                          </a:solidFill>
                        </a:rPr>
                        <a:t>5</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900" b="1" dirty="0">
                        <a:solidFill>
                          <a:schemeClr val="tx1"/>
                        </a:solidFill>
                      </a:endParaRPr>
                    </a:p>
                  </a:txBody>
                  <a:tcPr marL="66648" marR="66648" marT="33324" marB="33324">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53472178"/>
                  </a:ext>
                </a:extLst>
              </a:tr>
              <a:tr h="207920">
                <a:tc gridSpan="7">
                  <a:txBody>
                    <a:bodyPr/>
                    <a:lstStyle/>
                    <a:p>
                      <a:endParaRPr lang="nl-NL" sz="900" b="1" dirty="0">
                        <a:solidFill>
                          <a:schemeClr val="tx1"/>
                        </a:solidFill>
                      </a:endParaRPr>
                    </a:p>
                  </a:txBody>
                  <a:tcPr marL="66648" marR="66648" marT="33324" marB="33324">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tc>
                <a:tc hMerge="1">
                  <a:txBody>
                    <a:bodyPr/>
                    <a:lstStyle/>
                    <a:p>
                      <a:endParaRPr lang="nl-NL"/>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b="1" dirty="0">
                          <a:solidFill>
                            <a:schemeClr val="tx1"/>
                          </a:solidFill>
                        </a:rPr>
                        <a:t>1</a:t>
                      </a:r>
                    </a:p>
                  </a:txBody>
                  <a:tcPr marL="66648" marR="66648" marT="33324" marB="3332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67159283"/>
                  </a:ext>
                </a:extLst>
              </a:tr>
              <a:tr h="500293">
                <a:tc>
                  <a:txBody>
                    <a:bodyPr/>
                    <a:lstStyle/>
                    <a:p>
                      <a:endParaRPr lang="nl-NL" sz="900" b="1" dirty="0">
                        <a:solidFill>
                          <a:schemeClr val="tx1"/>
                        </a:solidFill>
                      </a:endParaRPr>
                    </a:p>
                  </a:txBody>
                  <a:tcPr marL="66648" marR="66648" marT="33324" marB="33324">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ctr"/>
                      <a:endParaRPr lang="nl-NL" sz="900" b="1" dirty="0">
                        <a:solidFill>
                          <a:schemeClr val="tx1"/>
                        </a:solidFill>
                      </a:endParaRPr>
                    </a:p>
                    <a:p>
                      <a:pPr algn="ctr"/>
                      <a:r>
                        <a:rPr lang="nl-NL" sz="900" b="1" dirty="0">
                          <a:solidFill>
                            <a:schemeClr val="tx1"/>
                          </a:solidFill>
                        </a:rPr>
                        <a:t>4</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nl-NL" sz="900" b="1" dirty="0">
                          <a:solidFill>
                            <a:schemeClr val="tx1"/>
                          </a:solidFill>
                        </a:rPr>
                        <a:t>3</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900" b="1" dirty="0">
                          <a:solidFill>
                            <a:schemeClr val="tx1"/>
                          </a:solidFill>
                        </a:rPr>
                        <a:t>2</a:t>
                      </a:r>
                    </a:p>
                    <a:p>
                      <a:endParaRPr lang="nl-NL" sz="900" b="1" dirty="0">
                        <a:solidFill>
                          <a:schemeClr val="tx1"/>
                        </a:solidFill>
                      </a:endParaRPr>
                    </a:p>
                  </a:txBody>
                  <a:tcPr marL="66648" marR="66648" marT="33324" marB="33324">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900" b="1" dirty="0">
                        <a:solidFill>
                          <a:schemeClr val="tx1"/>
                        </a:solidFill>
                      </a:endParaRPr>
                    </a:p>
                    <a:p>
                      <a:endParaRPr lang="nl-NL" sz="900" b="1" dirty="0">
                        <a:solidFill>
                          <a:schemeClr val="tx1"/>
                        </a:solidFill>
                      </a:endParaRPr>
                    </a:p>
                  </a:txBody>
                  <a:tcPr marL="66648" marR="66648" marT="33324" marB="3332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877917506"/>
                  </a:ext>
                </a:extLst>
              </a:tr>
              <a:tr h="219158">
                <a:tc gridSpan="7">
                  <a:txBody>
                    <a:bodyPr/>
                    <a:lstStyle/>
                    <a:p>
                      <a:endParaRPr lang="nl-NL" sz="900" b="1" dirty="0">
                        <a:solidFill>
                          <a:schemeClr val="tx1"/>
                        </a:solidFill>
                      </a:endParaRPr>
                    </a:p>
                  </a:txBody>
                  <a:tcPr marL="66648" marR="66648" marT="33324" marB="33324">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tc>
                <a:tc hMerge="1">
                  <a:txBody>
                    <a:bodyPr/>
                    <a:lstStyle/>
                    <a:p>
                      <a:endParaRPr lang="nl-NL"/>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endParaRPr lang="nl-NL" sz="900" b="1" dirty="0">
                        <a:solidFill>
                          <a:schemeClr val="tx1"/>
                        </a:solidFill>
                      </a:endParaRPr>
                    </a:p>
                  </a:txBody>
                  <a:tcPr marL="66648" marR="66648" marT="33324" marB="3332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681621822"/>
                  </a:ext>
                </a:extLst>
              </a:tr>
              <a:tr h="504728">
                <a:tc>
                  <a:txBody>
                    <a:bodyPr/>
                    <a:lstStyle/>
                    <a:p>
                      <a:r>
                        <a:rPr lang="nl-NL" sz="900" b="1" dirty="0">
                          <a:solidFill>
                            <a:schemeClr val="tx1"/>
                          </a:solidFill>
                        </a:rPr>
                        <a:t>27</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nl-NL" sz="900" b="1" dirty="0">
                          <a:solidFill>
                            <a:schemeClr val="tx1"/>
                          </a:solidFill>
                        </a:rPr>
                        <a:t>28</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2">
                  <a:txBody>
                    <a:bodyPr/>
                    <a:lstStyle/>
                    <a:p>
                      <a:r>
                        <a:rPr lang="nl-NL" sz="900" b="1" dirty="0">
                          <a:solidFill>
                            <a:schemeClr val="tx1"/>
                          </a:solidFill>
                        </a:rPr>
                        <a:t>29</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r>
                        <a:rPr lang="nl-NL"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l-NL" sz="900" b="1" dirty="0">
                          <a:solidFill>
                            <a:schemeClr val="tx1"/>
                          </a:solidFill>
                        </a:rPr>
                        <a:t>30</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nl-NL" sz="900" b="1" dirty="0">
                          <a:solidFill>
                            <a:schemeClr val="tx1"/>
                          </a:solidFill>
                        </a:rPr>
                        <a:t>31</a:t>
                      </a: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nl-NL" sz="900" b="1" dirty="0">
                        <a:solidFill>
                          <a:schemeClr val="tx1"/>
                        </a:solidFill>
                      </a:endParaRPr>
                    </a:p>
                  </a:txBody>
                  <a:tcPr marL="66648" marR="66648" marT="33324" marB="333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endParaRPr lang="nl-NL" sz="900" b="1" dirty="0">
                        <a:solidFill>
                          <a:schemeClr val="tx1"/>
                        </a:solidFill>
                      </a:endParaRPr>
                    </a:p>
                  </a:txBody>
                  <a:tcPr marL="66648" marR="66648" marT="33324" marB="33324">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739628840"/>
                  </a:ext>
                </a:extLst>
              </a:tr>
            </a:tbl>
          </a:graphicData>
        </a:graphic>
      </p:graphicFrame>
      <p:cxnSp>
        <p:nvCxnSpPr>
          <p:cNvPr id="6" name="Rechte verbindingslijn 5">
            <a:extLst>
              <a:ext uri="{FF2B5EF4-FFF2-40B4-BE49-F238E27FC236}">
                <a16:creationId xmlns:a16="http://schemas.microsoft.com/office/drawing/2014/main" id="{6E5B949E-409D-388F-88DF-94E0BBF0EEA1}"/>
              </a:ext>
            </a:extLst>
          </p:cNvPr>
          <p:cNvCxnSpPr>
            <a:cxnSpLocks noGrp="1" noRot="1" noMove="1" noResize="1" noEditPoints="1" noAdjustHandles="1" noChangeArrowheads="1" noChangeShapeType="1"/>
          </p:cNvCxnSpPr>
          <p:nvPr/>
        </p:nvCxnSpPr>
        <p:spPr>
          <a:xfrm>
            <a:off x="6473489" y="267587"/>
            <a:ext cx="0" cy="1964420"/>
          </a:xfrm>
          <a:prstGeom prst="line">
            <a:avLst/>
          </a:prstGeom>
          <a:ln w="25400">
            <a:solidFill>
              <a:srgbClr val="C1E5F5"/>
            </a:solidFill>
          </a:ln>
        </p:spPr>
        <p:style>
          <a:lnRef idx="2">
            <a:schemeClr val="accent1"/>
          </a:lnRef>
          <a:fillRef idx="0">
            <a:schemeClr val="accent1"/>
          </a:fillRef>
          <a:effectRef idx="1">
            <a:schemeClr val="accent1"/>
          </a:effectRef>
          <a:fontRef idx="minor">
            <a:schemeClr val="tx1"/>
          </a:fontRef>
        </p:style>
      </p:cxnSp>
      <p:sp>
        <p:nvSpPr>
          <p:cNvPr id="7" name="Tekstvak 6">
            <a:extLst>
              <a:ext uri="{FF2B5EF4-FFF2-40B4-BE49-F238E27FC236}">
                <a16:creationId xmlns:a16="http://schemas.microsoft.com/office/drawing/2014/main" id="{8821846A-FCC4-4990-AFE7-03378286E8F1}"/>
              </a:ext>
            </a:extLst>
          </p:cNvPr>
          <p:cNvSpPr txBox="1">
            <a:spLocks/>
          </p:cNvSpPr>
          <p:nvPr/>
        </p:nvSpPr>
        <p:spPr>
          <a:xfrm>
            <a:off x="5561975" y="2974681"/>
            <a:ext cx="4736666" cy="3598357"/>
          </a:xfrm>
          <a:prstGeom prst="rect">
            <a:avLst/>
          </a:prstGeom>
          <a:noFill/>
        </p:spPr>
        <p:txBody>
          <a:bodyPr wrap="square" numCol="2">
            <a:spAutoFit/>
          </a:bodyPr>
          <a:lstStyle/>
          <a:p>
            <a:pPr>
              <a:lnSpc>
                <a:spcPct val="150000"/>
              </a:lnSpc>
            </a:pPr>
            <a:r>
              <a:rPr lang="nl-NL" sz="900" b="1" dirty="0">
                <a:latin typeface="Arial" panose="020B0604020202020204" pitchFamily="34" charset="0"/>
                <a:cs typeface="Arial" panose="020B0604020202020204" pitchFamily="34" charset="0"/>
              </a:rPr>
              <a:t>1. Vermomming</a:t>
            </a:r>
          </a:p>
          <a:p>
            <a:pPr>
              <a:lnSpc>
                <a:spcPct val="150000"/>
              </a:lnSpc>
            </a:pPr>
            <a:r>
              <a:rPr lang="nl-NL" sz="900" b="1" dirty="0">
                <a:latin typeface="Arial" panose="020B0604020202020204" pitchFamily="34" charset="0"/>
                <a:cs typeface="Arial" panose="020B0604020202020204" pitchFamily="34" charset="0"/>
              </a:rPr>
              <a:t>2. Make Me </a:t>
            </a:r>
            <a:r>
              <a:rPr lang="nl-NL" sz="900" b="1" dirty="0" err="1">
                <a:latin typeface="Arial" panose="020B0604020202020204" pitchFamily="34" charset="0"/>
                <a:cs typeface="Arial" panose="020B0604020202020204" pitchFamily="34" charset="0"/>
              </a:rPr>
              <a:t>Invisible</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Glasses</a:t>
            </a:r>
            <a:endParaRPr lang="nl-NL" sz="900" b="1"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3. </a:t>
            </a:r>
            <a:r>
              <a:rPr lang="nl-NL" sz="900" b="1" dirty="0" err="1">
                <a:latin typeface="Arial" panose="020B0604020202020204" pitchFamily="34" charset="0"/>
                <a:cs typeface="Arial" panose="020B0604020202020204" pitchFamily="34" charset="0"/>
              </a:rPr>
              <a:t>Glow</a:t>
            </a:r>
            <a:r>
              <a:rPr lang="nl-NL" sz="900" b="1" dirty="0">
                <a:latin typeface="Arial" panose="020B0604020202020204" pitchFamily="34" charset="0"/>
                <a:cs typeface="Arial" panose="020B0604020202020204" pitchFamily="34" charset="0"/>
              </a:rPr>
              <a:t> Torens</a:t>
            </a:r>
          </a:p>
          <a:p>
            <a:pPr>
              <a:lnSpc>
                <a:spcPct val="150000"/>
              </a:lnSpc>
            </a:pPr>
            <a:r>
              <a:rPr lang="nl-NL" sz="900" b="1" dirty="0">
                <a:latin typeface="Arial" panose="020B0604020202020204" pitchFamily="34" charset="0"/>
                <a:cs typeface="Arial" panose="020B0604020202020204" pitchFamily="34" charset="0"/>
              </a:rPr>
              <a:t>4. Game Test Ruimte in het DEMO lab  </a:t>
            </a:r>
          </a:p>
          <a:p>
            <a:pPr>
              <a:lnSpc>
                <a:spcPct val="150000"/>
              </a:lnSpc>
            </a:pPr>
            <a:r>
              <a:rPr lang="nl-NL" sz="900" b="1" dirty="0">
                <a:latin typeface="Arial" panose="020B0604020202020204" pitchFamily="34" charset="0"/>
                <a:cs typeface="Arial" panose="020B0604020202020204" pitchFamily="34" charset="0"/>
              </a:rPr>
              <a:t>5. AI </a:t>
            </a:r>
            <a:r>
              <a:rPr lang="nl-NL" sz="900" b="1" dirty="0" err="1">
                <a:latin typeface="Arial" panose="020B0604020202020204" pitchFamily="34" charset="0"/>
                <a:cs typeface="Arial" panose="020B0604020202020204" pitchFamily="34" charset="0"/>
              </a:rPr>
              <a:t>Drawing</a:t>
            </a:r>
            <a:r>
              <a:rPr lang="nl-NL" sz="900" b="1" dirty="0">
                <a:latin typeface="Arial" panose="020B0604020202020204" pitchFamily="34" charset="0"/>
                <a:cs typeface="Arial" panose="020B0604020202020204" pitchFamily="34" charset="0"/>
              </a:rPr>
              <a:t> Installatie</a:t>
            </a:r>
          </a:p>
          <a:p>
            <a:pPr>
              <a:lnSpc>
                <a:spcPct val="150000"/>
              </a:lnSpc>
            </a:pPr>
            <a:r>
              <a:rPr lang="nl-NL" sz="900" b="1" dirty="0">
                <a:latin typeface="Arial" panose="020B0604020202020204" pitchFamily="34" charset="0"/>
                <a:cs typeface="Arial" panose="020B0604020202020204" pitchFamily="34" charset="0"/>
              </a:rPr>
              <a:t>6.  Body </a:t>
            </a:r>
            <a:r>
              <a:rPr lang="nl-NL" sz="900" b="1" dirty="0" err="1">
                <a:latin typeface="Arial" panose="020B0604020202020204" pitchFamily="34" charset="0"/>
                <a:cs typeface="Arial" panose="020B0604020202020204" pitchFamily="34" charset="0"/>
              </a:rPr>
              <a:t>Tetris</a:t>
            </a:r>
            <a:r>
              <a:rPr lang="nl-NL" sz="900" b="1" dirty="0">
                <a:latin typeface="Arial" panose="020B0604020202020204" pitchFamily="34" charset="0"/>
                <a:cs typeface="Arial" panose="020B0604020202020204" pitchFamily="34" charset="0"/>
              </a:rPr>
              <a:t>, Tilburg </a:t>
            </a:r>
          </a:p>
          <a:p>
            <a:pPr>
              <a:lnSpc>
                <a:spcPct val="150000"/>
              </a:lnSpc>
            </a:pPr>
            <a:r>
              <a:rPr lang="nl-NL" sz="900" b="1" dirty="0">
                <a:latin typeface="Arial" panose="020B0604020202020204" pitchFamily="34" charset="0"/>
                <a:cs typeface="Arial" panose="020B0604020202020204" pitchFamily="34" charset="0"/>
              </a:rPr>
              <a:t>7.  </a:t>
            </a:r>
            <a:r>
              <a:rPr lang="nl-NL" sz="900" b="1" dirty="0" err="1">
                <a:latin typeface="Arial" panose="020B0604020202020204" pitchFamily="34" charset="0"/>
                <a:cs typeface="Arial" panose="020B0604020202020204" pitchFamily="34" charset="0"/>
              </a:rPr>
              <a:t>Color</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Movement</a:t>
            </a:r>
            <a:r>
              <a:rPr lang="nl-NL" sz="900" b="1" dirty="0">
                <a:latin typeface="Arial" panose="020B0604020202020204" pitchFamily="34" charset="0"/>
                <a:cs typeface="Arial" panose="020B0604020202020204" pitchFamily="34" charset="0"/>
              </a:rPr>
              <a:t>, Tilburg</a:t>
            </a:r>
          </a:p>
          <a:p>
            <a:pPr>
              <a:lnSpc>
                <a:spcPct val="150000"/>
              </a:lnSpc>
            </a:pPr>
            <a:r>
              <a:rPr lang="nl-NL" sz="900" b="1" dirty="0">
                <a:latin typeface="Arial" panose="020B0604020202020204" pitchFamily="34" charset="0"/>
                <a:cs typeface="Arial" panose="020B0604020202020204" pitchFamily="34" charset="0"/>
              </a:rPr>
              <a:t>8.  Sound Twister, Tilburg</a:t>
            </a:r>
          </a:p>
          <a:p>
            <a:pPr>
              <a:lnSpc>
                <a:spcPct val="150000"/>
              </a:lnSpc>
            </a:pPr>
            <a:r>
              <a:rPr lang="nl-NL" sz="900" b="1" dirty="0">
                <a:latin typeface="Arial" panose="020B0604020202020204" pitchFamily="34" charset="0"/>
                <a:cs typeface="Arial" panose="020B0604020202020204" pitchFamily="34" charset="0"/>
              </a:rPr>
              <a:t>9. Trans-Monstering, Tilburg</a:t>
            </a:r>
          </a:p>
          <a:p>
            <a:pPr>
              <a:lnSpc>
                <a:spcPct val="150000"/>
              </a:lnSpc>
            </a:pPr>
            <a:r>
              <a:rPr lang="nl-NL" sz="900" b="1" dirty="0">
                <a:latin typeface="Arial" panose="020B0604020202020204" pitchFamily="34" charset="0"/>
                <a:cs typeface="Arial" panose="020B0604020202020204" pitchFamily="34" charset="0"/>
              </a:rPr>
              <a:t>10. </a:t>
            </a:r>
            <a:r>
              <a:rPr lang="nl-NL" sz="900" b="1" dirty="0" err="1">
                <a:latin typeface="Arial" panose="020B0604020202020204" pitchFamily="34" charset="0"/>
                <a:cs typeface="Arial" panose="020B0604020202020204" pitchFamily="34" charset="0"/>
              </a:rPr>
              <a:t>Scaly</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Sanctuary</a:t>
            </a:r>
            <a:endParaRPr lang="nl-NL" sz="900" b="1"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11. </a:t>
            </a:r>
            <a:r>
              <a:rPr lang="nl-NL" sz="900" b="1" dirty="0" err="1">
                <a:latin typeface="Arial" panose="020B0604020202020204" pitchFamily="34" charset="0"/>
                <a:cs typeface="Arial" panose="020B0604020202020204" pitchFamily="34" charset="0"/>
              </a:rPr>
              <a:t>Create</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Your</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Own</a:t>
            </a:r>
            <a:r>
              <a:rPr lang="nl-NL" sz="900" b="1" dirty="0">
                <a:latin typeface="Arial" panose="020B0604020202020204" pitchFamily="34" charset="0"/>
                <a:cs typeface="Arial" panose="020B0604020202020204" pitchFamily="34" charset="0"/>
              </a:rPr>
              <a:t> Film Actor</a:t>
            </a:r>
          </a:p>
          <a:p>
            <a:pPr>
              <a:lnSpc>
                <a:spcPct val="150000"/>
              </a:lnSpc>
            </a:pPr>
            <a:r>
              <a:rPr lang="nl-NL" sz="900" b="1" dirty="0">
                <a:latin typeface="Arial" panose="020B0604020202020204" pitchFamily="34" charset="0"/>
                <a:cs typeface="Arial" panose="020B0604020202020204" pitchFamily="34" charset="0"/>
              </a:rPr>
              <a:t>12. Hack </a:t>
            </a:r>
            <a:r>
              <a:rPr lang="nl-NL" sz="900" b="1" dirty="0" err="1">
                <a:latin typeface="Arial" panose="020B0604020202020204" pitchFamily="34" charset="0"/>
                <a:cs typeface="Arial" panose="020B0604020202020204" pitchFamily="34" charset="0"/>
              </a:rPr>
              <a:t>the</a:t>
            </a:r>
            <a:r>
              <a:rPr lang="nl-NL" sz="900" b="1" dirty="0">
                <a:latin typeface="Arial" panose="020B0604020202020204" pitchFamily="34" charset="0"/>
                <a:cs typeface="Arial" panose="020B0604020202020204" pitchFamily="34" charset="0"/>
              </a:rPr>
              <a:t> Pack</a:t>
            </a:r>
          </a:p>
          <a:p>
            <a:pPr>
              <a:lnSpc>
                <a:spcPct val="150000"/>
              </a:lnSpc>
            </a:pPr>
            <a:r>
              <a:rPr lang="nl-NL" sz="900" b="1" dirty="0">
                <a:latin typeface="Arial" panose="020B0604020202020204" pitchFamily="34" charset="0"/>
                <a:cs typeface="Arial" panose="020B0604020202020204" pitchFamily="34" charset="0"/>
              </a:rPr>
              <a:t>13. </a:t>
            </a:r>
            <a:r>
              <a:rPr lang="nl-NL" sz="900" b="1" dirty="0" err="1">
                <a:latin typeface="Arial" panose="020B0604020202020204" pitchFamily="34" charset="0"/>
                <a:cs typeface="Arial" panose="020B0604020202020204" pitchFamily="34" charset="0"/>
              </a:rPr>
              <a:t>KICKit</a:t>
            </a:r>
            <a:r>
              <a:rPr lang="nl-NL" sz="900" b="1" dirty="0">
                <a:latin typeface="Arial" panose="020B0604020202020204" pitchFamily="34" charset="0"/>
                <a:cs typeface="Arial" panose="020B0604020202020204" pitchFamily="34" charset="0"/>
              </a:rPr>
              <a:t>!: Interactive Wall</a:t>
            </a:r>
          </a:p>
          <a:p>
            <a:pPr>
              <a:lnSpc>
                <a:spcPct val="150000"/>
              </a:lnSpc>
            </a:pPr>
            <a:r>
              <a:rPr lang="nl-NL" sz="900" b="1" dirty="0">
                <a:latin typeface="Arial" panose="020B0604020202020204" pitchFamily="34" charset="0"/>
                <a:cs typeface="Arial" panose="020B0604020202020204" pitchFamily="34" charset="0"/>
              </a:rPr>
              <a:t>14. How a QR Code Works</a:t>
            </a:r>
          </a:p>
          <a:p>
            <a:pPr>
              <a:lnSpc>
                <a:spcPct val="150000"/>
              </a:lnSpc>
            </a:pPr>
            <a:r>
              <a:rPr lang="nl-NL" sz="900" b="1" dirty="0">
                <a:latin typeface="Arial" panose="020B0604020202020204" pitchFamily="34" charset="0"/>
                <a:cs typeface="Arial" panose="020B0604020202020204" pitchFamily="34" charset="0"/>
              </a:rPr>
              <a:t>15. Body drum </a:t>
            </a:r>
          </a:p>
          <a:p>
            <a:pPr>
              <a:lnSpc>
                <a:spcPct val="150000"/>
              </a:lnSpc>
            </a:pPr>
            <a:r>
              <a:rPr lang="nl-NL" sz="900" b="1" dirty="0">
                <a:latin typeface="Arial" panose="020B0604020202020204" pitchFamily="34" charset="0"/>
                <a:cs typeface="Arial" panose="020B0604020202020204" pitchFamily="34" charset="0"/>
              </a:rPr>
              <a:t>16. AI </a:t>
            </a:r>
            <a:r>
              <a:rPr lang="nl-NL" sz="900" b="1" dirty="0" err="1">
                <a:latin typeface="Arial" panose="020B0604020202020204" pitchFamily="34" charset="0"/>
                <a:cs typeface="Arial" panose="020B0604020202020204" pitchFamily="34" charset="0"/>
              </a:rPr>
              <a:t>Fortune</a:t>
            </a:r>
            <a:r>
              <a:rPr lang="nl-NL" sz="900" b="1" dirty="0">
                <a:latin typeface="Arial" panose="020B0604020202020204" pitchFamily="34" charset="0"/>
                <a:cs typeface="Arial" panose="020B0604020202020204" pitchFamily="34" charset="0"/>
              </a:rPr>
              <a:t> Teller</a:t>
            </a:r>
          </a:p>
          <a:p>
            <a:pPr>
              <a:lnSpc>
                <a:spcPct val="150000"/>
              </a:lnSpc>
            </a:pPr>
            <a:r>
              <a:rPr lang="nl-NL" sz="900" b="1" dirty="0">
                <a:latin typeface="Arial" panose="020B0604020202020204" pitchFamily="34" charset="0"/>
                <a:cs typeface="Arial" panose="020B0604020202020204" pitchFamily="34" charset="0"/>
              </a:rPr>
              <a:t>17. </a:t>
            </a:r>
            <a:r>
              <a:rPr lang="nl-NL" sz="900" b="1" dirty="0" err="1">
                <a:latin typeface="Arial" panose="020B0604020202020204" pitchFamily="34" charset="0"/>
                <a:cs typeface="Arial" panose="020B0604020202020204" pitchFamily="34" charset="0"/>
              </a:rPr>
              <a:t>Kauwe</a:t>
            </a:r>
            <a:r>
              <a:rPr lang="nl-NL" sz="900" b="1" dirty="0">
                <a:latin typeface="Arial" panose="020B0604020202020204" pitchFamily="34" charset="0"/>
                <a:cs typeface="Arial" panose="020B0604020202020204" pitchFamily="34" charset="0"/>
              </a:rPr>
              <a:t> bende</a:t>
            </a:r>
          </a:p>
          <a:p>
            <a:pPr>
              <a:lnSpc>
                <a:spcPct val="150000"/>
              </a:lnSpc>
            </a:pPr>
            <a:r>
              <a:rPr lang="nl-NL" sz="900" b="1" dirty="0">
                <a:latin typeface="Arial" panose="020B0604020202020204" pitchFamily="34" charset="0"/>
                <a:cs typeface="Arial" panose="020B0604020202020204" pitchFamily="34" charset="0"/>
              </a:rPr>
              <a:t>18. Robotica </a:t>
            </a:r>
            <a:r>
              <a:rPr lang="nl-NL" sz="900" b="1" dirty="0" err="1">
                <a:latin typeface="Arial" panose="020B0604020202020204" pitchFamily="34" charset="0"/>
                <a:cs typeface="Arial" panose="020B0604020202020204" pitchFamily="34" charset="0"/>
              </a:rPr>
              <a:t>Xylophone</a:t>
            </a:r>
            <a:endParaRPr lang="nl-NL" sz="900" b="1"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19. </a:t>
            </a:r>
            <a:r>
              <a:rPr lang="nl-NL" sz="900" b="1" dirty="0" err="1">
                <a:latin typeface="Arial" panose="020B0604020202020204" pitchFamily="34" charset="0"/>
                <a:cs typeface="Arial" panose="020B0604020202020204" pitchFamily="34" charset="0"/>
              </a:rPr>
              <a:t>Which</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Bubble</a:t>
            </a:r>
            <a:r>
              <a:rPr lang="nl-NL" sz="900" b="1" dirty="0">
                <a:latin typeface="Arial" panose="020B0604020202020204" pitchFamily="34" charset="0"/>
                <a:cs typeface="Arial" panose="020B0604020202020204" pitchFamily="34" charset="0"/>
              </a:rPr>
              <a:t> Pulls </a:t>
            </a:r>
            <a:r>
              <a:rPr lang="nl-NL" sz="900" b="1" dirty="0" err="1">
                <a:latin typeface="Arial" panose="020B0604020202020204" pitchFamily="34" charset="0"/>
                <a:cs typeface="Arial" panose="020B0604020202020204" pitchFamily="34" charset="0"/>
              </a:rPr>
              <a:t>You</a:t>
            </a:r>
            <a:r>
              <a:rPr lang="nl-NL" sz="900" b="1" dirty="0">
                <a:latin typeface="Arial" panose="020B0604020202020204" pitchFamily="34" charset="0"/>
                <a:cs typeface="Arial" panose="020B0604020202020204" pitchFamily="34" charset="0"/>
              </a:rPr>
              <a:t>?</a:t>
            </a:r>
          </a:p>
          <a:p>
            <a:pPr>
              <a:lnSpc>
                <a:spcPct val="150000"/>
              </a:lnSpc>
            </a:pPr>
            <a:r>
              <a:rPr lang="nl-NL" sz="900" b="1" dirty="0">
                <a:latin typeface="Arial" panose="020B0604020202020204" pitchFamily="34" charset="0"/>
                <a:cs typeface="Arial" panose="020B0604020202020204" pitchFamily="34" charset="0"/>
              </a:rPr>
              <a:t>20. Visio Ball</a:t>
            </a:r>
          </a:p>
          <a:p>
            <a:pPr>
              <a:lnSpc>
                <a:spcPct val="150000"/>
              </a:lnSpc>
            </a:pPr>
            <a:r>
              <a:rPr lang="nl-NL" sz="900" b="1" dirty="0">
                <a:latin typeface="Arial" panose="020B0604020202020204" pitchFamily="34" charset="0"/>
                <a:cs typeface="Arial" panose="020B0604020202020204" pitchFamily="34" charset="0"/>
              </a:rPr>
              <a:t>21. AR Map NL</a:t>
            </a:r>
          </a:p>
          <a:p>
            <a:pPr>
              <a:lnSpc>
                <a:spcPct val="150000"/>
              </a:lnSpc>
            </a:pPr>
            <a:r>
              <a:rPr lang="nl-NL" sz="900" b="1" dirty="0">
                <a:latin typeface="Arial" panose="020B0604020202020204" pitchFamily="34" charset="0"/>
                <a:cs typeface="Arial" panose="020B0604020202020204" pitchFamily="34" charset="0"/>
              </a:rPr>
              <a:t>22. Face </a:t>
            </a:r>
            <a:r>
              <a:rPr lang="nl-NL" sz="900" b="1" dirty="0" err="1">
                <a:latin typeface="Arial" panose="020B0604020202020204" pitchFamily="34" charset="0"/>
                <a:cs typeface="Arial" panose="020B0604020202020204" pitchFamily="34" charset="0"/>
              </a:rPr>
              <a:t>Recognition</a:t>
            </a:r>
            <a:r>
              <a:rPr lang="nl-NL" sz="900" b="1" dirty="0">
                <a:latin typeface="Arial" panose="020B0604020202020204" pitchFamily="34" charset="0"/>
                <a:cs typeface="Arial" panose="020B0604020202020204" pitchFamily="34" charset="0"/>
              </a:rPr>
              <a:t> </a:t>
            </a:r>
            <a:r>
              <a:rPr lang="nl-NL" sz="900" b="1" dirty="0" err="1">
                <a:latin typeface="Arial" panose="020B0604020202020204" pitchFamily="34" charset="0"/>
                <a:cs typeface="Arial" panose="020B0604020202020204" pitchFamily="34" charset="0"/>
              </a:rPr>
              <a:t>Experience</a:t>
            </a:r>
            <a:r>
              <a:rPr lang="nl-NL" sz="900" b="1" dirty="0">
                <a:latin typeface="Arial" panose="020B0604020202020204" pitchFamily="34" charset="0"/>
                <a:cs typeface="Arial" panose="020B0604020202020204" pitchFamily="34" charset="0"/>
              </a:rPr>
              <a:t>  </a:t>
            </a:r>
          </a:p>
          <a:p>
            <a:pPr>
              <a:lnSpc>
                <a:spcPct val="150000"/>
              </a:lnSpc>
            </a:pPr>
            <a:r>
              <a:rPr lang="nl-NL" sz="900" b="1" dirty="0">
                <a:latin typeface="Arial" panose="020B0604020202020204" pitchFamily="34" charset="0"/>
                <a:cs typeface="Arial" panose="020B0604020202020204" pitchFamily="34" charset="0"/>
              </a:rPr>
              <a:t>23. Counter-</a:t>
            </a:r>
            <a:r>
              <a:rPr lang="nl-NL" sz="900" b="1" dirty="0" err="1">
                <a:latin typeface="Arial" panose="020B0604020202020204" pitchFamily="34" charset="0"/>
                <a:cs typeface="Arial" panose="020B0604020202020204" pitchFamily="34" charset="0"/>
              </a:rPr>
              <a:t>Mobility</a:t>
            </a:r>
            <a:r>
              <a:rPr lang="nl-NL" sz="900" b="1" dirty="0">
                <a:latin typeface="Arial" panose="020B0604020202020204" pitchFamily="34" charset="0"/>
                <a:cs typeface="Arial" panose="020B0604020202020204" pitchFamily="34" charset="0"/>
              </a:rPr>
              <a:t> Defensie</a:t>
            </a:r>
          </a:p>
          <a:p>
            <a:pPr>
              <a:lnSpc>
                <a:spcPct val="150000"/>
              </a:lnSpc>
            </a:pPr>
            <a:r>
              <a:rPr lang="nl-NL" sz="900" b="1" dirty="0">
                <a:latin typeface="Arial" panose="020B0604020202020204" pitchFamily="34" charset="0"/>
                <a:cs typeface="Arial" panose="020B0604020202020204" pitchFamily="34" charset="0"/>
              </a:rPr>
              <a:t>24. Game design</a:t>
            </a:r>
          </a:p>
          <a:p>
            <a:pPr>
              <a:lnSpc>
                <a:spcPct val="150000"/>
              </a:lnSpc>
            </a:pPr>
            <a:r>
              <a:rPr lang="nl-NL" sz="900" b="1" dirty="0">
                <a:latin typeface="Arial" panose="020B0604020202020204" pitchFamily="34" charset="0"/>
                <a:cs typeface="Arial" panose="020B0604020202020204" pitchFamily="34" charset="0"/>
              </a:rPr>
              <a:t>25. Game design</a:t>
            </a:r>
          </a:p>
          <a:p>
            <a:pPr>
              <a:lnSpc>
                <a:spcPct val="150000"/>
              </a:lnSpc>
            </a:pPr>
            <a:r>
              <a:rPr lang="nl-NL" sz="900" b="1" dirty="0">
                <a:latin typeface="Arial" panose="020B0604020202020204" pitchFamily="34" charset="0"/>
                <a:cs typeface="Arial" panose="020B0604020202020204" pitchFamily="34" charset="0"/>
              </a:rPr>
              <a:t>26. Game design</a:t>
            </a:r>
          </a:p>
          <a:p>
            <a:pPr>
              <a:lnSpc>
                <a:spcPct val="150000"/>
              </a:lnSpc>
            </a:pPr>
            <a:r>
              <a:rPr lang="nl-NL" sz="900" b="1" dirty="0">
                <a:latin typeface="Arial" panose="020B0604020202020204" pitchFamily="34" charset="0"/>
                <a:cs typeface="Arial" panose="020B0604020202020204" pitchFamily="34" charset="0"/>
              </a:rPr>
              <a:t>27. Battle Tanks: Draw &amp; </a:t>
            </a:r>
            <a:r>
              <a:rPr lang="nl-NL" sz="900" b="1" dirty="0" err="1">
                <a:latin typeface="Arial" panose="020B0604020202020204" pitchFamily="34" charset="0"/>
                <a:cs typeface="Arial" panose="020B0604020202020204" pitchFamily="34" charset="0"/>
              </a:rPr>
              <a:t>Destroy</a:t>
            </a:r>
            <a:endParaRPr lang="nl-NL" sz="900" b="1"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28. </a:t>
            </a:r>
            <a:r>
              <a:rPr lang="nl-NL" sz="900" b="1" dirty="0" err="1">
                <a:latin typeface="Arial" panose="020B0604020202020204" pitchFamily="34" charset="0"/>
                <a:cs typeface="Arial" panose="020B0604020202020204" pitchFamily="34" charset="0"/>
              </a:rPr>
              <a:t>What’s</a:t>
            </a:r>
            <a:r>
              <a:rPr lang="nl-NL" sz="900" b="1" dirty="0">
                <a:latin typeface="Arial" panose="020B0604020202020204" pitchFamily="34" charset="0"/>
                <a:cs typeface="Arial" panose="020B0604020202020204" pitchFamily="34" charset="0"/>
              </a:rPr>
              <a:t> Inside </a:t>
            </a:r>
            <a:r>
              <a:rPr lang="nl-NL" sz="900" b="1" dirty="0" err="1">
                <a:latin typeface="Arial" panose="020B0604020202020204" pitchFamily="34" charset="0"/>
                <a:cs typeface="Arial" panose="020B0604020202020204" pitchFamily="34" charset="0"/>
              </a:rPr>
              <a:t>the</a:t>
            </a:r>
            <a:r>
              <a:rPr lang="nl-NL" sz="900" b="1" dirty="0">
                <a:latin typeface="Arial" panose="020B0604020202020204" pitchFamily="34" charset="0"/>
                <a:cs typeface="Arial" panose="020B0604020202020204" pitchFamily="34" charset="0"/>
              </a:rPr>
              <a:t> Arcade?</a:t>
            </a:r>
          </a:p>
          <a:p>
            <a:pPr>
              <a:lnSpc>
                <a:spcPct val="150000"/>
              </a:lnSpc>
            </a:pPr>
            <a:r>
              <a:rPr lang="nl-NL" sz="900" b="1" dirty="0">
                <a:latin typeface="Arial" panose="020B0604020202020204" pitchFamily="34" charset="0"/>
                <a:cs typeface="Arial" panose="020B0604020202020204" pitchFamily="34" charset="0"/>
              </a:rPr>
              <a:t>29. Keep Control Game</a:t>
            </a:r>
          </a:p>
          <a:p>
            <a:pPr>
              <a:lnSpc>
                <a:spcPct val="150000"/>
              </a:lnSpc>
            </a:pPr>
            <a:r>
              <a:rPr lang="nl-NL" sz="900" b="1" dirty="0">
                <a:latin typeface="Arial" panose="020B0604020202020204" pitchFamily="34" charset="0"/>
                <a:cs typeface="Arial" panose="020B0604020202020204" pitchFamily="34" charset="0"/>
              </a:rPr>
              <a:t>30. </a:t>
            </a:r>
            <a:r>
              <a:rPr lang="nl-NL" sz="900" b="1" dirty="0" err="1">
                <a:latin typeface="Arial" panose="020B0604020202020204" pitchFamily="34" charset="0"/>
                <a:cs typeface="Arial" panose="020B0604020202020204" pitchFamily="34" charset="0"/>
              </a:rPr>
              <a:t>Distraction</a:t>
            </a:r>
            <a:r>
              <a:rPr lang="nl-NL" sz="900" b="1" dirty="0">
                <a:latin typeface="Arial" panose="020B0604020202020204" pitchFamily="34" charset="0"/>
                <a:cs typeface="Arial" panose="020B0604020202020204" pitchFamily="34" charset="0"/>
              </a:rPr>
              <a:t> TRIVIA</a:t>
            </a:r>
          </a:p>
          <a:p>
            <a:pPr>
              <a:lnSpc>
                <a:spcPct val="150000"/>
              </a:lnSpc>
            </a:pPr>
            <a:r>
              <a:rPr lang="nl-NL" sz="900" b="1" dirty="0">
                <a:latin typeface="Arial" panose="020B0604020202020204" pitchFamily="34" charset="0"/>
                <a:cs typeface="Arial" panose="020B0604020202020204" pitchFamily="34" charset="0"/>
              </a:rPr>
              <a:t>31. Attention </a:t>
            </a:r>
            <a:r>
              <a:rPr lang="nl-NL" sz="900" b="1" dirty="0" err="1">
                <a:latin typeface="Arial" panose="020B0604020202020204" pitchFamily="34" charset="0"/>
                <a:cs typeface="Arial" panose="020B0604020202020204" pitchFamily="34" charset="0"/>
              </a:rPr>
              <a:t>by</a:t>
            </a:r>
            <a:r>
              <a:rPr lang="nl-NL" sz="900" b="1" dirty="0">
                <a:latin typeface="Arial" panose="020B0604020202020204" pitchFamily="34" charset="0"/>
                <a:cs typeface="Arial" panose="020B0604020202020204" pitchFamily="34" charset="0"/>
              </a:rPr>
              <a:t> ART</a:t>
            </a:r>
          </a:p>
          <a:p>
            <a:pPr>
              <a:lnSpc>
                <a:spcPct val="150000"/>
              </a:lnSpc>
            </a:pPr>
            <a:r>
              <a:rPr lang="en-GB" sz="900" b="1" dirty="0">
                <a:latin typeface="Arial" panose="020B0604020202020204" pitchFamily="34" charset="0"/>
                <a:cs typeface="Arial" panose="020B0604020202020204" pitchFamily="34" charset="0"/>
              </a:rPr>
              <a:t>Cubicle.  Rats in the Kitchen </a:t>
            </a:r>
          </a:p>
          <a:p>
            <a:pPr>
              <a:lnSpc>
                <a:spcPct val="150000"/>
              </a:lnSpc>
            </a:pPr>
            <a:r>
              <a:rPr lang="en-GB" sz="900" b="1" dirty="0">
                <a:latin typeface="Arial" panose="020B0604020202020204" pitchFamily="34" charset="0"/>
                <a:cs typeface="Arial" panose="020B0604020202020204" pitchFamily="34" charset="0"/>
              </a:rPr>
              <a:t>Cubicle. </a:t>
            </a:r>
            <a:r>
              <a:rPr lang="en-GB" sz="900" b="1" dirty="0" err="1">
                <a:latin typeface="Arial" panose="020B0604020202020204" pitchFamily="34" charset="0"/>
                <a:cs typeface="Arial" panose="020B0604020202020204" pitchFamily="34" charset="0"/>
              </a:rPr>
              <a:t>CataMiner</a:t>
            </a:r>
            <a:endParaRPr lang="en-GB" sz="900" b="1" dirty="0">
              <a:latin typeface="Arial" panose="020B0604020202020204" pitchFamily="34" charset="0"/>
              <a:cs typeface="Arial" panose="020B0604020202020204" pitchFamily="34" charset="0"/>
            </a:endParaRPr>
          </a:p>
        </p:txBody>
      </p:sp>
      <p:sp>
        <p:nvSpPr>
          <p:cNvPr id="8" name="Tekstvak 7">
            <a:extLst>
              <a:ext uri="{FF2B5EF4-FFF2-40B4-BE49-F238E27FC236}">
                <a16:creationId xmlns:a16="http://schemas.microsoft.com/office/drawing/2014/main" id="{49E41384-25D2-C741-0135-77A2D15861E7}"/>
              </a:ext>
            </a:extLst>
          </p:cNvPr>
          <p:cNvSpPr txBox="1">
            <a:spLocks noGrp="1" noRot="1" noMove="1" noResize="1" noEditPoints="1" noAdjustHandles="1" noChangeArrowheads="1" noChangeShapeType="1"/>
          </p:cNvSpPr>
          <p:nvPr/>
        </p:nvSpPr>
        <p:spPr>
          <a:xfrm>
            <a:off x="8379941" y="924203"/>
            <a:ext cx="1392488" cy="584775"/>
          </a:xfrm>
          <a:prstGeom prst="rect">
            <a:avLst/>
          </a:prstGeom>
          <a:noFill/>
        </p:spPr>
        <p:txBody>
          <a:bodyPr wrap="square" rtlCol="0" anchor="ctr">
            <a:spAutoFit/>
          </a:bodyPr>
          <a:lstStyle/>
          <a:p>
            <a:pPr algn="r"/>
            <a:r>
              <a:rPr lang="nl-NL" dirty="0">
                <a:latin typeface="Arial" panose="020B0604020202020204" pitchFamily="34" charset="0"/>
                <a:cs typeface="Arial" panose="020B0604020202020204" pitchFamily="34" charset="0"/>
              </a:rPr>
              <a:t> </a:t>
            </a:r>
            <a:r>
              <a:rPr lang="nl-NL" sz="3200" dirty="0">
                <a:latin typeface="Arial" panose="020B0604020202020204" pitchFamily="34" charset="0"/>
                <a:cs typeface="Arial" panose="020B0604020202020204" pitchFamily="34" charset="0"/>
              </a:rPr>
              <a:t> </a:t>
            </a:r>
            <a:r>
              <a:rPr lang="nl-NL" sz="3200" b="1" dirty="0">
                <a:solidFill>
                  <a:srgbClr val="ED5218"/>
                </a:solidFill>
              </a:rPr>
              <a:t>←</a:t>
            </a:r>
            <a:r>
              <a:rPr lang="nl-NL" sz="3200" dirty="0"/>
              <a:t> </a:t>
            </a:r>
            <a:r>
              <a:rPr lang="nl-NL" sz="1100" b="1" dirty="0">
                <a:solidFill>
                  <a:srgbClr val="ED5218"/>
                </a:solidFill>
                <a:latin typeface="Arial" panose="020B0604020202020204" pitchFamily="34" charset="0"/>
                <a:cs typeface="Arial" panose="020B0604020202020204" pitchFamily="34" charset="0"/>
              </a:rPr>
              <a:t>INGANG</a:t>
            </a:r>
          </a:p>
        </p:txBody>
      </p:sp>
      <p:sp>
        <p:nvSpPr>
          <p:cNvPr id="9" name="Tekstvak 8">
            <a:extLst>
              <a:ext uri="{FF2B5EF4-FFF2-40B4-BE49-F238E27FC236}">
                <a16:creationId xmlns:a16="http://schemas.microsoft.com/office/drawing/2014/main" id="{7A580C1C-3D96-CB49-9A5E-C39167AF9DAB}"/>
              </a:ext>
            </a:extLst>
          </p:cNvPr>
          <p:cNvSpPr txBox="1">
            <a:spLocks/>
          </p:cNvSpPr>
          <p:nvPr/>
        </p:nvSpPr>
        <p:spPr>
          <a:xfrm>
            <a:off x="142858" y="2611245"/>
            <a:ext cx="5457218" cy="4221605"/>
          </a:xfrm>
          <a:prstGeom prst="rect">
            <a:avLst/>
          </a:prstGeom>
          <a:noFill/>
        </p:spPr>
        <p:txBody>
          <a:bodyPr wrap="square" numCol="2" spcCol="324000">
            <a:spAutoFit/>
          </a:bodyPr>
          <a:lstStyle/>
          <a:p>
            <a:pPr>
              <a:lnSpc>
                <a:spcPct val="150000"/>
              </a:lnSpc>
            </a:pPr>
            <a:r>
              <a:rPr lang="nl-NL" sz="900" dirty="0">
                <a:latin typeface="Arial" panose="020B0604020202020204" pitchFamily="34" charset="0"/>
                <a:cs typeface="Arial" panose="020B0604020202020204" pitchFamily="34" charset="0"/>
              </a:rPr>
              <a:t>Tijdens </a:t>
            </a:r>
            <a:r>
              <a:rPr lang="nl-NL" sz="900" b="1" dirty="0" err="1">
                <a:latin typeface="Arial" panose="020B0604020202020204" pitchFamily="34" charset="0"/>
                <a:cs typeface="Arial" panose="020B0604020202020204" pitchFamily="34" charset="0"/>
              </a:rPr>
              <a:t>Night</a:t>
            </a:r>
            <a:r>
              <a:rPr lang="nl-NL" sz="900" b="1" dirty="0">
                <a:latin typeface="Arial" panose="020B0604020202020204" pitchFamily="34" charset="0"/>
                <a:cs typeface="Arial" panose="020B0604020202020204" pitchFamily="34" charset="0"/>
              </a:rPr>
              <a:t> of </a:t>
            </a:r>
            <a:r>
              <a:rPr lang="nl-NL" sz="900" b="1" dirty="0" err="1">
                <a:latin typeface="Arial" panose="020B0604020202020204" pitchFamily="34" charset="0"/>
                <a:cs typeface="Arial" panose="020B0604020202020204" pitchFamily="34" charset="0"/>
              </a:rPr>
              <a:t>the</a:t>
            </a:r>
            <a:r>
              <a:rPr lang="nl-NL" sz="900" b="1" dirty="0">
                <a:latin typeface="Arial" panose="020B0604020202020204" pitchFamily="34" charset="0"/>
                <a:cs typeface="Arial" panose="020B0604020202020204" pitchFamily="34" charset="0"/>
              </a:rPr>
              <a:t> Nerds </a:t>
            </a:r>
            <a:r>
              <a:rPr lang="nl-NL" sz="900" dirty="0">
                <a:latin typeface="Arial" panose="020B0604020202020204" pitchFamily="34" charset="0"/>
                <a:cs typeface="Arial" panose="020B0604020202020204" pitchFamily="34" charset="0"/>
              </a:rPr>
              <a:t>ontdek je de wereld van technologie, games en interactieve kunst. </a:t>
            </a:r>
          </a:p>
          <a:p>
            <a:pPr>
              <a:lnSpc>
                <a:spcPct val="150000"/>
              </a:lnSpc>
            </a:pPr>
            <a:r>
              <a:rPr lang="nl-NL" sz="900" dirty="0">
                <a:latin typeface="Arial" panose="020B0604020202020204" pitchFamily="34" charset="0"/>
                <a:cs typeface="Arial" panose="020B0604020202020204" pitchFamily="34" charset="0"/>
              </a:rPr>
              <a:t>Studenten van </a:t>
            </a:r>
            <a:r>
              <a:rPr lang="nl-NL" sz="900" dirty="0" err="1">
                <a:latin typeface="Arial" panose="020B0604020202020204" pitchFamily="34" charset="0"/>
                <a:cs typeface="Arial" panose="020B0604020202020204" pitchFamily="34" charset="0"/>
              </a:rPr>
              <a:t>Fontys</a:t>
            </a:r>
            <a:r>
              <a:rPr lang="nl-NL" sz="900" dirty="0">
                <a:latin typeface="Arial" panose="020B0604020202020204" pitchFamily="34" charset="0"/>
                <a:cs typeface="Arial" panose="020B0604020202020204" pitchFamily="34" charset="0"/>
              </a:rPr>
              <a:t> presenteren hun projecten en laten je alles zelf ervaren.</a:t>
            </a:r>
            <a:br>
              <a:rPr lang="nl-NL" sz="900" dirty="0">
                <a:latin typeface="Arial" panose="020B0604020202020204" pitchFamily="34" charset="0"/>
                <a:cs typeface="Arial" panose="020B0604020202020204" pitchFamily="34" charset="0"/>
              </a:rPr>
            </a:br>
            <a:endParaRPr lang="nl-NL" sz="900"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Interactieve installaties</a:t>
            </a:r>
          </a:p>
          <a:p>
            <a:pPr>
              <a:lnSpc>
                <a:spcPct val="150000"/>
              </a:lnSpc>
            </a:pPr>
            <a:r>
              <a:rPr lang="nl-NL" sz="900" dirty="0">
                <a:latin typeface="Arial" panose="020B0604020202020204" pitchFamily="34" charset="0"/>
                <a:cs typeface="Arial" panose="020B0604020202020204" pitchFamily="34" charset="0"/>
              </a:rPr>
              <a:t>Laat licht, geluid en </a:t>
            </a:r>
            <a:r>
              <a:rPr lang="nl-NL" sz="900" dirty="0" err="1">
                <a:latin typeface="Arial" panose="020B0604020202020204" pitchFamily="34" charset="0"/>
                <a:cs typeface="Arial" panose="020B0604020202020204" pitchFamily="34" charset="0"/>
              </a:rPr>
              <a:t>visuals</a:t>
            </a:r>
            <a:r>
              <a:rPr lang="nl-NL" sz="900" dirty="0">
                <a:latin typeface="Arial" panose="020B0604020202020204" pitchFamily="34" charset="0"/>
                <a:cs typeface="Arial" panose="020B0604020202020204" pitchFamily="34" charset="0"/>
              </a:rPr>
              <a:t> reageren op jouw acties bij projecten zoals </a:t>
            </a:r>
            <a:r>
              <a:rPr lang="nl-NL" sz="900" dirty="0" err="1">
                <a:latin typeface="Arial" panose="020B0604020202020204" pitchFamily="34" charset="0"/>
                <a:cs typeface="Arial" panose="020B0604020202020204" pitchFamily="34" charset="0"/>
              </a:rPr>
              <a:t>Glow</a:t>
            </a:r>
            <a:r>
              <a:rPr lang="nl-NL" sz="900" dirty="0">
                <a:latin typeface="Arial" panose="020B0604020202020204" pitchFamily="34" charset="0"/>
                <a:cs typeface="Arial" panose="020B0604020202020204" pitchFamily="34" charset="0"/>
              </a:rPr>
              <a:t> Torens, Visio Ball en Body Drum.  Ontdek hoe aandacht werkt in creatieve installaties rondom afleiding en focus.</a:t>
            </a:r>
          </a:p>
          <a:p>
            <a:pPr>
              <a:lnSpc>
                <a:spcPct val="150000"/>
              </a:lnSpc>
            </a:pPr>
            <a:endParaRPr lang="nl-NL" sz="900"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Speel &amp; test games</a:t>
            </a:r>
          </a:p>
          <a:p>
            <a:pPr>
              <a:lnSpc>
                <a:spcPct val="150000"/>
              </a:lnSpc>
            </a:pPr>
            <a:r>
              <a:rPr lang="nl-NL" sz="900" dirty="0">
                <a:latin typeface="Arial" panose="020B0604020202020204" pitchFamily="34" charset="0"/>
                <a:cs typeface="Arial" panose="020B0604020202020204" pitchFamily="34" charset="0"/>
              </a:rPr>
              <a:t>Bezoek de Game Test Ruimte en het DEMO-lab, speel nieuwe games en geef direct feedback. </a:t>
            </a:r>
          </a:p>
          <a:p>
            <a:pPr>
              <a:lnSpc>
                <a:spcPct val="150000"/>
              </a:lnSpc>
            </a:pPr>
            <a:endParaRPr lang="nl-NL" sz="900"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Ervaar AI &amp; VR</a:t>
            </a:r>
          </a:p>
          <a:p>
            <a:pPr>
              <a:lnSpc>
                <a:spcPct val="150000"/>
              </a:lnSpc>
            </a:pPr>
            <a:r>
              <a:rPr lang="nl-NL" sz="900" dirty="0">
                <a:latin typeface="Arial" panose="020B0604020202020204" pitchFamily="34" charset="0"/>
                <a:cs typeface="Arial" panose="020B0604020202020204" pitchFamily="34" charset="0"/>
              </a:rPr>
              <a:t>Word onzichtbaar met de </a:t>
            </a:r>
            <a:r>
              <a:rPr lang="nl-NL" sz="900" dirty="0" err="1">
                <a:latin typeface="Arial" panose="020B0604020202020204" pitchFamily="34" charset="0"/>
                <a:cs typeface="Arial" panose="020B0604020202020204" pitchFamily="34" charset="0"/>
              </a:rPr>
              <a:t>Invisible</a:t>
            </a:r>
            <a:r>
              <a:rPr lang="nl-NL" sz="900" dirty="0">
                <a:latin typeface="Arial" panose="020B0604020202020204" pitchFamily="34" charset="0"/>
                <a:cs typeface="Arial" panose="020B0604020202020204" pitchFamily="34" charset="0"/>
              </a:rPr>
              <a:t> </a:t>
            </a:r>
            <a:r>
              <a:rPr lang="nl-NL" sz="900" dirty="0" err="1">
                <a:latin typeface="Arial" panose="020B0604020202020204" pitchFamily="34" charset="0"/>
                <a:cs typeface="Arial" panose="020B0604020202020204" pitchFamily="34" charset="0"/>
              </a:rPr>
              <a:t>Glasses</a:t>
            </a:r>
            <a:r>
              <a:rPr lang="nl-NL" sz="900" dirty="0">
                <a:latin typeface="Arial" panose="020B0604020202020204" pitchFamily="34" charset="0"/>
                <a:cs typeface="Arial" panose="020B0604020202020204" pitchFamily="34" charset="0"/>
              </a:rPr>
              <a:t>, maak je eigen digitale acteur of ontdek hoe AI kunst maakt. Ook kun je ontdekken hoe AI weet waar je aan denkt.</a:t>
            </a:r>
          </a:p>
          <a:p>
            <a:pPr>
              <a:lnSpc>
                <a:spcPct val="150000"/>
              </a:lnSpc>
            </a:pPr>
            <a:endParaRPr lang="nl-NL" sz="900"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Ontdek &amp; leer</a:t>
            </a:r>
          </a:p>
          <a:p>
            <a:pPr>
              <a:lnSpc>
                <a:spcPct val="150000"/>
              </a:lnSpc>
            </a:pPr>
            <a:r>
              <a:rPr lang="nl-NL" sz="900" dirty="0">
                <a:latin typeface="Arial" panose="020B0604020202020204" pitchFamily="34" charset="0"/>
                <a:cs typeface="Arial" panose="020B0604020202020204" pitchFamily="34" charset="0"/>
              </a:rPr>
              <a:t>Leer hoe QR-codes werken, duik in de wereld van arcadegames of verken een interactieve AR-kaart van Nederland.</a:t>
            </a:r>
          </a:p>
          <a:p>
            <a:pPr>
              <a:lnSpc>
                <a:spcPct val="150000"/>
              </a:lnSpc>
            </a:pPr>
            <a:endParaRPr lang="nl-NL" sz="900" dirty="0">
              <a:latin typeface="Arial" panose="020B0604020202020204" pitchFamily="34" charset="0"/>
              <a:cs typeface="Arial" panose="020B0604020202020204" pitchFamily="34" charset="0"/>
            </a:endParaRPr>
          </a:p>
          <a:p>
            <a:pPr>
              <a:lnSpc>
                <a:spcPct val="150000"/>
              </a:lnSpc>
            </a:pPr>
            <a:r>
              <a:rPr lang="nl-NL" sz="900" b="1" dirty="0">
                <a:latin typeface="Arial" panose="020B0604020202020204" pitchFamily="34" charset="0"/>
                <a:cs typeface="Arial" panose="020B0604020202020204" pitchFamily="34" charset="0"/>
              </a:rPr>
              <a:t>Extra</a:t>
            </a:r>
          </a:p>
          <a:p>
            <a:pPr>
              <a:lnSpc>
                <a:spcPct val="150000"/>
              </a:lnSpc>
            </a:pPr>
            <a:r>
              <a:rPr lang="nl-NL" sz="900" dirty="0">
                <a:latin typeface="Arial" panose="020B0604020202020204" pitchFamily="34" charset="0"/>
                <a:cs typeface="Arial" panose="020B0604020202020204" pitchFamily="34" charset="0"/>
              </a:rPr>
              <a:t>Bij binnenkomst kun je gebruikmaken van vermommingen als je liever niet herkenbaar op foto’s wilt staan.</a:t>
            </a:r>
          </a:p>
          <a:p>
            <a:pPr>
              <a:lnSpc>
                <a:spcPct val="150000"/>
              </a:lnSpc>
            </a:pPr>
            <a:endParaRPr lang="nl-NL" sz="1400" b="1" dirty="0">
              <a:latin typeface="Arial" panose="020B0604020202020204" pitchFamily="34" charset="0"/>
              <a:cs typeface="Arial" panose="020B0604020202020204" pitchFamily="34" charset="0"/>
            </a:endParaRPr>
          </a:p>
          <a:p>
            <a:pPr>
              <a:lnSpc>
                <a:spcPct val="150000"/>
              </a:lnSpc>
            </a:pPr>
            <a:r>
              <a:rPr lang="nl-NL" sz="1400" b="1" dirty="0">
                <a:latin typeface="Arial" panose="020B0604020202020204" pitchFamily="34" charset="0"/>
                <a:cs typeface="Arial" panose="020B0604020202020204" pitchFamily="34" charset="0"/>
              </a:rPr>
              <a:t>Een plek vol </a:t>
            </a:r>
            <a:r>
              <a:rPr lang="nl-NL" sz="1400" b="1" dirty="0" err="1">
                <a:latin typeface="Arial" panose="020B0604020202020204" pitchFamily="34" charset="0"/>
                <a:cs typeface="Arial" panose="020B0604020202020204" pitchFamily="34" charset="0"/>
              </a:rPr>
              <a:t>fun</a:t>
            </a:r>
            <a:r>
              <a:rPr lang="nl-NL" sz="1400" b="1" dirty="0">
                <a:latin typeface="Arial" panose="020B0604020202020204" pitchFamily="34" charset="0"/>
                <a:cs typeface="Arial" panose="020B0604020202020204" pitchFamily="34" charset="0"/>
              </a:rPr>
              <a:t>, innovatie en creativiteit kom kijken, testen en meedoen!</a:t>
            </a:r>
          </a:p>
        </p:txBody>
      </p:sp>
      <p:pic>
        <p:nvPicPr>
          <p:cNvPr id="10" name="Graphic 9">
            <a:extLst>
              <a:ext uri="{FF2B5EF4-FFF2-40B4-BE49-F238E27FC236}">
                <a16:creationId xmlns:a16="http://schemas.microsoft.com/office/drawing/2014/main" id="{D2BF3770-A16A-535D-F267-92CBAC52F322}"/>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904637" y="972878"/>
            <a:ext cx="3070515" cy="496374"/>
          </a:xfrm>
          <a:prstGeom prst="rect">
            <a:avLst/>
          </a:prstGeom>
        </p:spPr>
      </p:pic>
      <p:pic>
        <p:nvPicPr>
          <p:cNvPr id="11" name="Graphic 10">
            <a:extLst>
              <a:ext uri="{FF2B5EF4-FFF2-40B4-BE49-F238E27FC236}">
                <a16:creationId xmlns:a16="http://schemas.microsoft.com/office/drawing/2014/main" id="{22594200-EB66-F51A-70F8-C9E27C95796C}"/>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rot="5400000">
            <a:off x="-403356" y="670943"/>
            <a:ext cx="2074403" cy="1267691"/>
          </a:xfrm>
          <a:prstGeom prst="rect">
            <a:avLst/>
          </a:prstGeom>
        </p:spPr>
      </p:pic>
      <p:pic>
        <p:nvPicPr>
          <p:cNvPr id="12" name="Graphic 11">
            <a:extLst>
              <a:ext uri="{FF2B5EF4-FFF2-40B4-BE49-F238E27FC236}">
                <a16:creationId xmlns:a16="http://schemas.microsoft.com/office/drawing/2014/main" id="{A7843464-76CE-F642-2C7E-DD44D79560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71025" y="4840754"/>
            <a:ext cx="379026" cy="379026"/>
          </a:xfrm>
          <a:prstGeom prst="rect">
            <a:avLst/>
          </a:prstGeom>
        </p:spPr>
      </p:pic>
      <p:sp>
        <p:nvSpPr>
          <p:cNvPr id="13" name="Tekstvak 12">
            <a:extLst>
              <a:ext uri="{FF2B5EF4-FFF2-40B4-BE49-F238E27FC236}">
                <a16:creationId xmlns:a16="http://schemas.microsoft.com/office/drawing/2014/main" id="{BC71439C-B021-09F0-4726-A1A3B951A3BA}"/>
              </a:ext>
            </a:extLst>
          </p:cNvPr>
          <p:cNvSpPr txBox="1">
            <a:spLocks/>
          </p:cNvSpPr>
          <p:nvPr/>
        </p:nvSpPr>
        <p:spPr>
          <a:xfrm>
            <a:off x="5561975" y="2567261"/>
            <a:ext cx="4698565" cy="369332"/>
          </a:xfrm>
          <a:prstGeom prst="rect">
            <a:avLst/>
          </a:prstGeom>
          <a:noFill/>
        </p:spPr>
        <p:txBody>
          <a:bodyPr wrap="square">
            <a:spAutoFit/>
          </a:bodyPr>
          <a:lstStyle/>
          <a:p>
            <a:r>
              <a:rPr lang="nl-NL" sz="1800" b="1" dirty="0">
                <a:latin typeface="Arial" panose="020B0604020202020204" pitchFamily="34" charset="0"/>
                <a:cs typeface="Arial" panose="020B0604020202020204" pitchFamily="34" charset="0"/>
              </a:rPr>
              <a:t>DEELNEMERS</a:t>
            </a:r>
            <a:endParaRPr lang="nl-NL" dirty="0"/>
          </a:p>
        </p:txBody>
      </p:sp>
      <p:sp>
        <p:nvSpPr>
          <p:cNvPr id="14" name="Tekstvak 13">
            <a:extLst>
              <a:ext uri="{FF2B5EF4-FFF2-40B4-BE49-F238E27FC236}">
                <a16:creationId xmlns:a16="http://schemas.microsoft.com/office/drawing/2014/main" id="{5C4E4484-5816-2778-66A8-8BA9CD86812A}"/>
              </a:ext>
            </a:extLst>
          </p:cNvPr>
          <p:cNvSpPr txBox="1">
            <a:spLocks/>
          </p:cNvSpPr>
          <p:nvPr/>
        </p:nvSpPr>
        <p:spPr>
          <a:xfrm>
            <a:off x="822087" y="1804423"/>
            <a:ext cx="1756268" cy="523220"/>
          </a:xfrm>
          <a:prstGeom prst="rect">
            <a:avLst/>
          </a:prstGeom>
          <a:noFill/>
        </p:spPr>
        <p:txBody>
          <a:bodyPr wrap="square">
            <a:spAutoFit/>
          </a:bodyPr>
          <a:lstStyle/>
          <a:p>
            <a:r>
              <a:rPr lang="nl-NL" sz="2800" b="1" dirty="0">
                <a:solidFill>
                  <a:srgbClr val="ED5218"/>
                </a:solidFill>
                <a:latin typeface="Arial" panose="020B0604020202020204" pitchFamily="34" charset="0"/>
                <a:cs typeface="Arial" panose="020B0604020202020204" pitchFamily="34" charset="0"/>
              </a:rPr>
              <a:t>TQ 4.2</a:t>
            </a:r>
          </a:p>
        </p:txBody>
      </p:sp>
      <p:sp>
        <p:nvSpPr>
          <p:cNvPr id="2" name="Tekstvak 1">
            <a:extLst>
              <a:ext uri="{FF2B5EF4-FFF2-40B4-BE49-F238E27FC236}">
                <a16:creationId xmlns:a16="http://schemas.microsoft.com/office/drawing/2014/main" id="{421AE04F-0467-E4CA-D295-3C48DB9D6EE1}"/>
              </a:ext>
            </a:extLst>
          </p:cNvPr>
          <p:cNvSpPr txBox="1">
            <a:spLocks/>
          </p:cNvSpPr>
          <p:nvPr/>
        </p:nvSpPr>
        <p:spPr>
          <a:xfrm>
            <a:off x="869621" y="2259484"/>
            <a:ext cx="4003691" cy="307777"/>
          </a:xfrm>
          <a:prstGeom prst="rect">
            <a:avLst/>
          </a:prstGeom>
          <a:noFill/>
        </p:spPr>
        <p:txBody>
          <a:bodyPr wrap="square">
            <a:spAutoFit/>
          </a:bodyPr>
          <a:lstStyle/>
          <a:p>
            <a:r>
              <a:rPr lang="nl-NL" sz="1400" dirty="0">
                <a:solidFill>
                  <a:srgbClr val="ED5218"/>
                </a:solidFill>
              </a:rPr>
              <a:t>Inlooptijden : 9:45 - 11:00 - 12:30 - 13:45 - 15:00</a:t>
            </a:r>
            <a:endParaRPr lang="nl-NL" sz="1400" b="1" dirty="0">
              <a:solidFill>
                <a:srgbClr val="ED5218"/>
              </a:solidFill>
            </a:endParaRPr>
          </a:p>
        </p:txBody>
      </p:sp>
    </p:spTree>
    <p:extLst>
      <p:ext uri="{BB962C8B-B14F-4D97-AF65-F5344CB8AC3E}">
        <p14:creationId xmlns:p14="http://schemas.microsoft.com/office/powerpoint/2010/main" val="1313074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0A306-B263-6699-F710-5332ECDE8FEA}"/>
            </a:ext>
          </a:extLst>
        </p:cNvPr>
        <p:cNvGrpSpPr/>
        <p:nvPr/>
      </p:nvGrpSpPr>
      <p:grpSpPr>
        <a:xfrm>
          <a:off x="0" y="0"/>
          <a:ext cx="0" cy="0"/>
          <a:chOff x="0" y="0"/>
          <a:chExt cx="0" cy="0"/>
        </a:xfrm>
      </p:grpSpPr>
      <p:sp>
        <p:nvSpPr>
          <p:cNvPr id="33" name="Tekstvak 32">
            <a:extLst>
              <a:ext uri="{FF2B5EF4-FFF2-40B4-BE49-F238E27FC236}">
                <a16:creationId xmlns:a16="http://schemas.microsoft.com/office/drawing/2014/main" id="{8F18DC2C-5613-A5DE-3FB9-C2FDDCF1E51F}"/>
              </a:ext>
            </a:extLst>
          </p:cNvPr>
          <p:cNvSpPr txBox="1"/>
          <p:nvPr/>
        </p:nvSpPr>
        <p:spPr>
          <a:xfrm>
            <a:off x="327114" y="2029770"/>
            <a:ext cx="1775340" cy="1546834"/>
          </a:xfrm>
          <a:prstGeom prst="rect">
            <a:avLst/>
          </a:prstGeom>
          <a:noFill/>
        </p:spPr>
        <p:txBody>
          <a:bodyPr wrap="square">
            <a:spAutoFit/>
          </a:bodyPr>
          <a:lstStyle/>
          <a:p>
            <a:pPr>
              <a:lnSpc>
                <a:spcPct val="150000"/>
              </a:lnSpc>
            </a:pPr>
            <a:r>
              <a:rPr lang="nl-NL" sz="800" b="1" dirty="0">
                <a:highlight>
                  <a:srgbClr val="FFFF00"/>
                </a:highlight>
                <a:latin typeface="Arial" panose="020B0604020202020204" pitchFamily="34" charset="0"/>
                <a:cs typeface="Arial" panose="020B0604020202020204" pitchFamily="34" charset="0"/>
              </a:rPr>
              <a:t>1. VERMOMMING</a:t>
            </a:r>
          </a:p>
          <a:p>
            <a:pPr>
              <a:lnSpc>
                <a:spcPct val="150000"/>
              </a:lnSpc>
            </a:pPr>
            <a:r>
              <a:rPr lang="nl-NL" sz="800" kern="100" dirty="0">
                <a:latin typeface="Arial" panose="020B0604020202020204" pitchFamily="34" charset="0"/>
                <a:ea typeface="Calibri" panose="020F0502020204030204" pitchFamily="34" charset="0"/>
                <a:cs typeface="Arial" panose="020B0604020202020204" pitchFamily="34" charset="0"/>
              </a:rPr>
              <a:t>Tijdens </a:t>
            </a:r>
            <a:r>
              <a:rPr lang="nl-NL" sz="800" kern="100" dirty="0" err="1">
                <a:latin typeface="Arial" panose="020B0604020202020204" pitchFamily="34" charset="0"/>
                <a:ea typeface="Calibri" panose="020F0502020204030204" pitchFamily="34" charset="0"/>
                <a:cs typeface="Arial" panose="020B0604020202020204" pitchFamily="34" charset="0"/>
              </a:rPr>
              <a:t>Night</a:t>
            </a:r>
            <a:r>
              <a:rPr lang="nl-NL" sz="800" kern="100" dirty="0">
                <a:latin typeface="Arial" panose="020B0604020202020204" pitchFamily="34" charset="0"/>
                <a:ea typeface="Calibri" panose="020F0502020204030204" pitchFamily="34" charset="0"/>
                <a:cs typeface="Arial" panose="020B0604020202020204" pitchFamily="34" charset="0"/>
              </a:rPr>
              <a:t> of </a:t>
            </a:r>
            <a:r>
              <a:rPr lang="nl-NL" sz="800" kern="100" dirty="0" err="1">
                <a:latin typeface="Arial" panose="020B0604020202020204" pitchFamily="34" charset="0"/>
                <a:ea typeface="Calibri" panose="020F0502020204030204" pitchFamily="34" charset="0"/>
                <a:cs typeface="Arial" panose="020B0604020202020204" pitchFamily="34" charset="0"/>
              </a:rPr>
              <a:t>the</a:t>
            </a:r>
            <a:r>
              <a:rPr lang="nl-NL" sz="800" kern="100" dirty="0">
                <a:latin typeface="Arial" panose="020B0604020202020204" pitchFamily="34" charset="0"/>
                <a:ea typeface="Calibri" panose="020F0502020204030204" pitchFamily="34" charset="0"/>
                <a:cs typeface="Arial" panose="020B0604020202020204" pitchFamily="34" charset="0"/>
              </a:rPr>
              <a:t> Nerds worden voorzieningen geboden voor bezoekers die niet herkenbaar in beeld willen komen, met een duidelijk gemarkeerde en toegankelijke entree bij TQ 4.2.</a:t>
            </a:r>
          </a:p>
          <a:p>
            <a:pPr marL="228600" indent="-228600">
              <a:lnSpc>
                <a:spcPct val="150000"/>
              </a:lnSpc>
              <a:buAutoNum type="arabicPeriod"/>
            </a:pPr>
            <a:endParaRPr lang="nl-NL" sz="800" dirty="0">
              <a:highlight>
                <a:srgbClr val="FFFF00"/>
              </a:highlight>
              <a:latin typeface="Arial" panose="020B0604020202020204" pitchFamily="34" charset="0"/>
              <a:cs typeface="Arial" panose="020B0604020202020204" pitchFamily="34" charset="0"/>
            </a:endParaRPr>
          </a:p>
        </p:txBody>
      </p:sp>
      <p:pic>
        <p:nvPicPr>
          <p:cNvPr id="6" name="Afbeelding 5">
            <a:extLst>
              <a:ext uri="{FF2B5EF4-FFF2-40B4-BE49-F238E27FC236}">
                <a16:creationId xmlns:a16="http://schemas.microsoft.com/office/drawing/2014/main" id="{BE18A7FB-D985-8ED1-A089-F8CCB3D74916}"/>
              </a:ext>
            </a:extLst>
          </p:cNvPr>
          <p:cNvPicPr>
            <a:picLocks noChangeAspect="1"/>
          </p:cNvPicPr>
          <p:nvPr/>
        </p:nvPicPr>
        <p:blipFill>
          <a:blip r:embed="rId3"/>
          <a:stretch>
            <a:fillRect/>
          </a:stretch>
        </p:blipFill>
        <p:spPr>
          <a:xfrm>
            <a:off x="314778" y="236138"/>
            <a:ext cx="1793632" cy="1793632"/>
          </a:xfrm>
          <a:prstGeom prst="rect">
            <a:avLst/>
          </a:prstGeom>
        </p:spPr>
      </p:pic>
      <p:pic>
        <p:nvPicPr>
          <p:cNvPr id="2" name="Afbeelding 1">
            <a:extLst>
              <a:ext uri="{FF2B5EF4-FFF2-40B4-BE49-F238E27FC236}">
                <a16:creationId xmlns:a16="http://schemas.microsoft.com/office/drawing/2014/main" id="{1BD1C216-5B99-4B44-2C1B-6139C28B6F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9499" y="236138"/>
            <a:ext cx="1793632" cy="1793632"/>
          </a:xfrm>
          <a:prstGeom prst="rect">
            <a:avLst/>
          </a:prstGeom>
        </p:spPr>
      </p:pic>
      <p:sp>
        <p:nvSpPr>
          <p:cNvPr id="4" name="Tekstvak 3">
            <a:extLst>
              <a:ext uri="{FF2B5EF4-FFF2-40B4-BE49-F238E27FC236}">
                <a16:creationId xmlns:a16="http://schemas.microsoft.com/office/drawing/2014/main" id="{1DC41C26-835E-C621-9B26-D2C3A8BF6C0E}"/>
              </a:ext>
            </a:extLst>
          </p:cNvPr>
          <p:cNvSpPr txBox="1"/>
          <p:nvPr/>
        </p:nvSpPr>
        <p:spPr>
          <a:xfrm>
            <a:off x="2713543" y="2029770"/>
            <a:ext cx="1842108" cy="1546834"/>
          </a:xfrm>
          <a:prstGeom prst="rect">
            <a:avLst/>
          </a:prstGeom>
          <a:noFill/>
        </p:spPr>
        <p:txBody>
          <a:bodyPr wrap="square">
            <a:spAutoFit/>
          </a:bodyPr>
          <a:lstStyle/>
          <a:p>
            <a:pPr>
              <a:lnSpc>
                <a:spcPct val="150000"/>
              </a:lnSpc>
            </a:pPr>
            <a:r>
              <a:rPr lang="nl-NL" sz="800" b="1" dirty="0">
                <a:highlight>
                  <a:srgbClr val="FFFF00"/>
                </a:highlight>
                <a:latin typeface="Arial" panose="020B0604020202020204" pitchFamily="34" charset="0"/>
                <a:cs typeface="Arial" panose="020B0604020202020204" pitchFamily="34" charset="0"/>
              </a:rPr>
              <a:t>2. MAKE ME INVISIBLE GLASSES</a:t>
            </a:r>
          </a:p>
          <a:p>
            <a:pPr>
              <a:lnSpc>
                <a:spcPct val="150000"/>
              </a:lnSpc>
            </a:pPr>
            <a:r>
              <a:rPr lang="nl-NL" sz="800" kern="100" dirty="0">
                <a:latin typeface="Arial" panose="020B0604020202020204" pitchFamily="34" charset="0"/>
                <a:ea typeface="Calibri" panose="020F0502020204030204" pitchFamily="34" charset="0"/>
                <a:cs typeface="Arial" panose="020B0604020202020204" pitchFamily="34" charset="0"/>
              </a:rPr>
              <a:t>Een speels en experimenteel project waarin bezoekers een “onzichtbaarheidsbril” ervaren, en ontdekken hoe technologie perceptie en zichtbaarheid op creatieve wijze kan beïnvloeden.</a:t>
            </a:r>
          </a:p>
          <a:p>
            <a:pPr>
              <a:lnSpc>
                <a:spcPct val="150000"/>
              </a:lnSpc>
            </a:pPr>
            <a:endParaRPr lang="nl-NL" sz="800" dirty="0">
              <a:latin typeface="Arial" panose="020B0604020202020204" pitchFamily="34" charset="0"/>
              <a:cs typeface="Arial" panose="020B0604020202020204" pitchFamily="34" charset="0"/>
            </a:endParaRPr>
          </a:p>
        </p:txBody>
      </p:sp>
      <p:sp>
        <p:nvSpPr>
          <p:cNvPr id="5" name="Tekstvak 4">
            <a:extLst>
              <a:ext uri="{FF2B5EF4-FFF2-40B4-BE49-F238E27FC236}">
                <a16:creationId xmlns:a16="http://schemas.microsoft.com/office/drawing/2014/main" id="{71E00717-4CE3-309F-D658-DD2B2A3639DA}"/>
              </a:ext>
            </a:extLst>
          </p:cNvPr>
          <p:cNvSpPr txBox="1"/>
          <p:nvPr/>
        </p:nvSpPr>
        <p:spPr>
          <a:xfrm>
            <a:off x="5142511" y="2029770"/>
            <a:ext cx="1842107" cy="1546834"/>
          </a:xfrm>
          <a:prstGeom prst="rect">
            <a:avLst/>
          </a:prstGeom>
          <a:noFill/>
        </p:spPr>
        <p:txBody>
          <a:bodyPr wrap="square">
            <a:spAutoFit/>
          </a:bodyPr>
          <a:lstStyle/>
          <a:p>
            <a:pPr>
              <a:lnSpc>
                <a:spcPct val="150000"/>
              </a:lnSpc>
            </a:pPr>
            <a:r>
              <a:rPr lang="nl-NL" sz="800" b="1" dirty="0">
                <a:highlight>
                  <a:srgbClr val="FFFF00"/>
                </a:highlight>
                <a:latin typeface="Arial" panose="020B0604020202020204" pitchFamily="34" charset="0"/>
                <a:cs typeface="Arial" panose="020B0604020202020204" pitchFamily="34" charset="0"/>
              </a:rPr>
              <a:t>3. GLOW TORENS</a:t>
            </a:r>
          </a:p>
          <a:p>
            <a:pPr>
              <a:lnSpc>
                <a:spcPct val="150000"/>
              </a:lnSpc>
            </a:pPr>
            <a:r>
              <a:rPr lang="nl-NL" sz="800" kern="100" dirty="0">
                <a:latin typeface="Arial" panose="020B0604020202020204" pitchFamily="34" charset="0"/>
                <a:ea typeface="Calibri" panose="020F0502020204030204" pitchFamily="34" charset="0"/>
                <a:cs typeface="Arial" panose="020B0604020202020204" pitchFamily="34" charset="0"/>
              </a:rPr>
              <a:t>Dit project toont de innovatieve en creatieve bijdragen van studenten aan GLOW Eindhoven, waarin technologie, licht en beleving samenkomen in een inspirerende totaalervaring.</a:t>
            </a:r>
          </a:p>
          <a:p>
            <a:pPr>
              <a:lnSpc>
                <a:spcPct val="150000"/>
              </a:lnSpc>
            </a:pPr>
            <a:endParaRPr lang="nl-NL" sz="800" b="1" dirty="0">
              <a:latin typeface="Arial" panose="020B0604020202020204" pitchFamily="34" charset="0"/>
              <a:cs typeface="Arial" panose="020B0604020202020204" pitchFamily="34" charset="0"/>
            </a:endParaRPr>
          </a:p>
        </p:txBody>
      </p:sp>
      <p:pic>
        <p:nvPicPr>
          <p:cNvPr id="7" name="Afbeelding 6">
            <a:extLst>
              <a:ext uri="{FF2B5EF4-FFF2-40B4-BE49-F238E27FC236}">
                <a16:creationId xmlns:a16="http://schemas.microsoft.com/office/drawing/2014/main" id="{2DA1A635-7670-C70B-9434-D57D9A28BAF6}"/>
              </a:ext>
            </a:extLst>
          </p:cNvPr>
          <p:cNvPicPr>
            <a:picLocks noChangeAspect="1"/>
          </p:cNvPicPr>
          <p:nvPr/>
        </p:nvPicPr>
        <p:blipFill>
          <a:blip r:embed="rId5"/>
          <a:stretch>
            <a:fillRect/>
          </a:stretch>
        </p:blipFill>
        <p:spPr>
          <a:xfrm>
            <a:off x="5124220" y="236138"/>
            <a:ext cx="1793632" cy="1793632"/>
          </a:xfrm>
          <a:prstGeom prst="rect">
            <a:avLst/>
          </a:prstGeom>
        </p:spPr>
      </p:pic>
      <p:pic>
        <p:nvPicPr>
          <p:cNvPr id="9" name="Afbeelding 8">
            <a:extLst>
              <a:ext uri="{FF2B5EF4-FFF2-40B4-BE49-F238E27FC236}">
                <a16:creationId xmlns:a16="http://schemas.microsoft.com/office/drawing/2014/main" id="{407C1F29-4EEE-925A-B13F-4C7EE75DB6FF}"/>
              </a:ext>
            </a:extLst>
          </p:cNvPr>
          <p:cNvPicPr>
            <a:picLocks noChangeAspect="1"/>
          </p:cNvPicPr>
          <p:nvPr/>
        </p:nvPicPr>
        <p:blipFill>
          <a:blip r:embed="rId6"/>
          <a:stretch>
            <a:fillRect/>
          </a:stretch>
        </p:blipFill>
        <p:spPr>
          <a:xfrm>
            <a:off x="7528941" y="236138"/>
            <a:ext cx="1793632" cy="1793632"/>
          </a:xfrm>
          <a:prstGeom prst="rect">
            <a:avLst/>
          </a:prstGeom>
        </p:spPr>
      </p:pic>
      <p:sp>
        <p:nvSpPr>
          <p:cNvPr id="10" name="Tekstvak 9">
            <a:extLst>
              <a:ext uri="{FF2B5EF4-FFF2-40B4-BE49-F238E27FC236}">
                <a16:creationId xmlns:a16="http://schemas.microsoft.com/office/drawing/2014/main" id="{78E91C8D-54CB-2DE8-C73E-0288871A6D16}"/>
              </a:ext>
            </a:extLst>
          </p:cNvPr>
          <p:cNvSpPr txBox="1"/>
          <p:nvPr/>
        </p:nvSpPr>
        <p:spPr>
          <a:xfrm>
            <a:off x="7528941" y="2029770"/>
            <a:ext cx="1793632" cy="1546834"/>
          </a:xfrm>
          <a:prstGeom prst="rect">
            <a:avLst/>
          </a:prstGeom>
          <a:noFill/>
        </p:spPr>
        <p:txBody>
          <a:bodyPr wrap="square">
            <a:spAutoFit/>
          </a:bodyPr>
          <a:lstStyle/>
          <a:p>
            <a:pPr>
              <a:lnSpc>
                <a:spcPct val="150000"/>
              </a:lnSpc>
            </a:pPr>
            <a:r>
              <a:rPr lang="nl-NL" sz="800" b="1" dirty="0">
                <a:highlight>
                  <a:srgbClr val="FFFF00"/>
                </a:highlight>
                <a:latin typeface="Arial" panose="020B0604020202020204" pitchFamily="34" charset="0"/>
                <a:cs typeface="Arial" panose="020B0604020202020204" pitchFamily="34" charset="0"/>
              </a:rPr>
              <a:t>4. GAME TEST RUIMTE IN HET DEMO LAB </a:t>
            </a:r>
          </a:p>
          <a:p>
            <a:pPr>
              <a:lnSpc>
                <a:spcPct val="150000"/>
              </a:lnSpc>
            </a:pPr>
            <a:r>
              <a:rPr lang="nl-NL" sz="800" kern="100" dirty="0">
                <a:latin typeface="Arial" panose="020B0604020202020204" pitchFamily="34" charset="0"/>
                <a:ea typeface="Calibri" panose="020F0502020204030204" pitchFamily="34" charset="0"/>
                <a:cs typeface="Arial" panose="020B0604020202020204" pitchFamily="34" charset="0"/>
              </a:rPr>
              <a:t>In deze ruimte kunnen bezoekers zelf games testen, feedback geven en ervaren hoe gebruikersinput bijdraagt aan het verbeteren van game design en interactie.</a:t>
            </a:r>
          </a:p>
          <a:p>
            <a:pPr>
              <a:lnSpc>
                <a:spcPct val="150000"/>
              </a:lnSpc>
            </a:pPr>
            <a:endParaRPr lang="nl-NL" sz="800" b="1" dirty="0">
              <a:highlight>
                <a:srgbClr val="FFFF00"/>
              </a:highlight>
              <a:latin typeface="Arial" panose="020B0604020202020204" pitchFamily="34" charset="0"/>
              <a:cs typeface="Arial" panose="020B0604020202020204" pitchFamily="34" charset="0"/>
            </a:endParaRPr>
          </a:p>
        </p:txBody>
      </p:sp>
      <p:pic>
        <p:nvPicPr>
          <p:cNvPr id="11" name="Afbeelding 10">
            <a:extLst>
              <a:ext uri="{FF2B5EF4-FFF2-40B4-BE49-F238E27FC236}">
                <a16:creationId xmlns:a16="http://schemas.microsoft.com/office/drawing/2014/main" id="{382A65CB-B990-6AB4-848D-CE7DAA3FAA6D}"/>
              </a:ext>
            </a:extLst>
          </p:cNvPr>
          <p:cNvPicPr>
            <a:picLocks noChangeAspect="1"/>
          </p:cNvPicPr>
          <p:nvPr/>
        </p:nvPicPr>
        <p:blipFill>
          <a:blip r:embed="rId7">
            <a:extLst>
              <a:ext uri="{28A0092B-C50C-407E-A947-70E740481C1C}">
                <a14:useLocalDpi xmlns:a14="http://schemas.microsoft.com/office/drawing/2010/main" val="0"/>
              </a:ext>
            </a:extLst>
          </a:blip>
          <a:srcRect l="16990" r="20669"/>
          <a:stretch>
            <a:fillRect/>
          </a:stretch>
        </p:blipFill>
        <p:spPr>
          <a:xfrm>
            <a:off x="379012" y="3429000"/>
            <a:ext cx="1787676" cy="1830670"/>
          </a:xfrm>
          <a:prstGeom prst="rect">
            <a:avLst/>
          </a:prstGeom>
        </p:spPr>
      </p:pic>
      <p:sp>
        <p:nvSpPr>
          <p:cNvPr id="13" name="Tekstvak 12">
            <a:extLst>
              <a:ext uri="{FF2B5EF4-FFF2-40B4-BE49-F238E27FC236}">
                <a16:creationId xmlns:a16="http://schemas.microsoft.com/office/drawing/2014/main" id="{0B970E32-E1F3-5B6F-97B8-69FC25AA1636}"/>
              </a:ext>
            </a:extLst>
          </p:cNvPr>
          <p:cNvSpPr txBox="1"/>
          <p:nvPr/>
        </p:nvSpPr>
        <p:spPr>
          <a:xfrm>
            <a:off x="327113" y="5357210"/>
            <a:ext cx="2142817" cy="1615827"/>
          </a:xfrm>
          <a:prstGeom prst="rect">
            <a:avLst/>
          </a:prstGeom>
          <a:noFill/>
        </p:spPr>
        <p:txBody>
          <a:bodyPr wrap="square">
            <a:spAutoFit/>
          </a:bodyPr>
          <a:lstStyle/>
          <a:p>
            <a:r>
              <a:rPr lang="nl-NL" sz="900" b="1" dirty="0">
                <a:highlight>
                  <a:srgbClr val="FFFF00"/>
                </a:highlight>
                <a:latin typeface="Arial" panose="020B0604020202020204" pitchFamily="34" charset="0"/>
                <a:cs typeface="Arial" panose="020B0604020202020204" pitchFamily="34" charset="0"/>
              </a:rPr>
              <a:t>5. DRAWING WITH AI</a:t>
            </a:r>
          </a:p>
          <a:p>
            <a:pPr>
              <a:lnSpc>
                <a:spcPct val="150000"/>
              </a:lnSpc>
            </a:pPr>
            <a:r>
              <a:rPr lang="nl-NL" sz="900" kern="100" dirty="0">
                <a:latin typeface="Arial" panose="020B0604020202020204" pitchFamily="34" charset="0"/>
                <a:ea typeface="Calibri" panose="020F0502020204030204" pitchFamily="34" charset="0"/>
                <a:cs typeface="Arial" panose="020B0604020202020204" pitchFamily="34" charset="0"/>
              </a:rPr>
              <a:t>Een interactieve installatie waarin bezoekers met AI creatieve tekeningen maken en ervaren hoe technologie kunst kan ondersteunen, met een flexibel en mobiel </a:t>
            </a:r>
            <a:r>
              <a:rPr lang="nl-NL" sz="900" kern="100" dirty="0" err="1">
                <a:latin typeface="Arial" panose="020B0604020202020204" pitchFamily="34" charset="0"/>
                <a:ea typeface="Calibri" panose="020F0502020204030204" pitchFamily="34" charset="0"/>
                <a:cs typeface="Arial" panose="020B0604020202020204" pitchFamily="34" charset="0"/>
              </a:rPr>
              <a:t>opzetbaar</a:t>
            </a:r>
            <a:r>
              <a:rPr lang="nl-NL" sz="900" kern="100" dirty="0">
                <a:latin typeface="Arial" panose="020B0604020202020204" pitchFamily="34" charset="0"/>
                <a:ea typeface="Calibri" panose="020F0502020204030204" pitchFamily="34" charset="0"/>
                <a:cs typeface="Arial" panose="020B0604020202020204" pitchFamily="34" charset="0"/>
              </a:rPr>
              <a:t> systeem.</a:t>
            </a:r>
          </a:p>
          <a:p>
            <a:endParaRPr lang="nl-NL" sz="900" b="1" dirty="0">
              <a:highlight>
                <a:srgbClr val="FFFF00"/>
              </a:highlight>
              <a:latin typeface="Arial" panose="020B0604020202020204" pitchFamily="34" charset="0"/>
              <a:cs typeface="Arial" panose="020B0604020202020204" pitchFamily="34" charset="0"/>
            </a:endParaRPr>
          </a:p>
        </p:txBody>
      </p:sp>
      <p:pic>
        <p:nvPicPr>
          <p:cNvPr id="14" name="Afbeelding 13">
            <a:extLst>
              <a:ext uri="{FF2B5EF4-FFF2-40B4-BE49-F238E27FC236}">
                <a16:creationId xmlns:a16="http://schemas.microsoft.com/office/drawing/2014/main" id="{04A02252-933F-A870-3D21-F3FC6E1ECC53}"/>
              </a:ext>
            </a:extLst>
          </p:cNvPr>
          <p:cNvPicPr>
            <a:picLocks noChangeAspect="1"/>
          </p:cNvPicPr>
          <p:nvPr/>
        </p:nvPicPr>
        <p:blipFill>
          <a:blip r:embed="rId8">
            <a:extLst>
              <a:ext uri="{28A0092B-C50C-407E-A947-70E740481C1C}">
                <a14:useLocalDpi xmlns:a14="http://schemas.microsoft.com/office/drawing/2010/main" val="0"/>
              </a:ext>
            </a:extLst>
          </a:blip>
          <a:srcRect l="1174" r="1174"/>
          <a:stretch/>
        </p:blipFill>
        <p:spPr>
          <a:xfrm>
            <a:off x="2789684" y="3429000"/>
            <a:ext cx="1787676" cy="1830670"/>
          </a:xfrm>
          <a:prstGeom prst="rect">
            <a:avLst/>
          </a:prstGeom>
        </p:spPr>
      </p:pic>
      <p:sp>
        <p:nvSpPr>
          <p:cNvPr id="15" name="Tekstvak 14">
            <a:extLst>
              <a:ext uri="{FF2B5EF4-FFF2-40B4-BE49-F238E27FC236}">
                <a16:creationId xmlns:a16="http://schemas.microsoft.com/office/drawing/2014/main" id="{29EC1407-83C8-C74F-321F-DDB77E9BBE35}"/>
              </a:ext>
            </a:extLst>
          </p:cNvPr>
          <p:cNvSpPr txBox="1"/>
          <p:nvPr/>
        </p:nvSpPr>
        <p:spPr>
          <a:xfrm>
            <a:off x="2789684" y="5357200"/>
            <a:ext cx="1787676" cy="1131079"/>
          </a:xfrm>
          <a:prstGeom prst="rect">
            <a:avLst/>
          </a:prstGeom>
          <a:noFill/>
        </p:spPr>
        <p:txBody>
          <a:bodyPr wrap="square">
            <a:spAutoFit/>
          </a:bodyPr>
          <a:lstStyle/>
          <a:p>
            <a:r>
              <a:rPr lang="nl-NL" sz="900" b="1" dirty="0">
                <a:highlight>
                  <a:srgbClr val="FFFF00"/>
                </a:highlight>
                <a:latin typeface="Arial" panose="020B0604020202020204" pitchFamily="34" charset="0"/>
                <a:cs typeface="Arial" panose="020B0604020202020204" pitchFamily="34" charset="0"/>
              </a:rPr>
              <a:t>6. BODY TETRIS, TILBURG</a:t>
            </a:r>
          </a:p>
          <a:p>
            <a:pPr>
              <a:lnSpc>
                <a:spcPct val="150000"/>
              </a:lnSpc>
            </a:pPr>
            <a:r>
              <a:rPr lang="nl-NL" sz="900" dirty="0">
                <a:latin typeface="Arial" panose="020B0604020202020204" pitchFamily="34" charset="0"/>
                <a:cs typeface="Arial" panose="020B0604020202020204" pitchFamily="34" charset="0"/>
              </a:rPr>
              <a:t>Een project waarbij de houding van je lichaam wordt gebruikt om </a:t>
            </a:r>
            <a:r>
              <a:rPr lang="nl-NL" sz="900" dirty="0" err="1">
                <a:latin typeface="Arial" panose="020B0604020202020204" pitchFamily="34" charset="0"/>
                <a:cs typeface="Arial" panose="020B0604020202020204" pitchFamily="34" charset="0"/>
              </a:rPr>
              <a:t>Tetris</a:t>
            </a:r>
            <a:r>
              <a:rPr lang="nl-NL" sz="900" dirty="0">
                <a:latin typeface="Arial" panose="020B0604020202020204" pitchFamily="34" charset="0"/>
                <a:cs typeface="Arial" panose="020B0604020202020204" pitchFamily="34" charset="0"/>
              </a:rPr>
              <a:t> te spelen.</a:t>
            </a:r>
          </a:p>
          <a:p>
            <a:endParaRPr lang="nl-NL" sz="900" b="1" dirty="0">
              <a:highlight>
                <a:srgbClr val="FFFF00"/>
              </a:highlight>
              <a:latin typeface="Arial" panose="020B0604020202020204" pitchFamily="34" charset="0"/>
              <a:cs typeface="Arial" panose="020B0604020202020204" pitchFamily="34" charset="0"/>
            </a:endParaRPr>
          </a:p>
          <a:p>
            <a:endParaRPr lang="nl-NL" sz="900" b="1" dirty="0">
              <a:highlight>
                <a:srgbClr val="FFFF00"/>
              </a:highlight>
              <a:latin typeface="Arial" panose="020B0604020202020204" pitchFamily="34" charset="0"/>
              <a:cs typeface="Arial" panose="020B0604020202020204" pitchFamily="34" charset="0"/>
            </a:endParaRPr>
          </a:p>
        </p:txBody>
      </p:sp>
      <p:sp>
        <p:nvSpPr>
          <p:cNvPr id="17" name="Tekstvak 16">
            <a:extLst>
              <a:ext uri="{FF2B5EF4-FFF2-40B4-BE49-F238E27FC236}">
                <a16:creationId xmlns:a16="http://schemas.microsoft.com/office/drawing/2014/main" id="{41D2E064-A394-FAF7-C47D-ACAB50612577}"/>
              </a:ext>
            </a:extLst>
          </p:cNvPr>
          <p:cNvSpPr txBox="1"/>
          <p:nvPr/>
        </p:nvSpPr>
        <p:spPr>
          <a:xfrm>
            <a:off x="5194410" y="5362643"/>
            <a:ext cx="1787676" cy="1174617"/>
          </a:xfrm>
          <a:prstGeom prst="rect">
            <a:avLst/>
          </a:prstGeom>
          <a:noFill/>
        </p:spPr>
        <p:txBody>
          <a:bodyPr wrap="square">
            <a:spAutoFit/>
          </a:bodyPr>
          <a:lstStyle/>
          <a:p>
            <a:r>
              <a:rPr lang="nl-NL" sz="900" b="1" dirty="0">
                <a:highlight>
                  <a:srgbClr val="FFFF00"/>
                </a:highlight>
                <a:latin typeface="Arial" panose="020B0604020202020204" pitchFamily="34" charset="0"/>
                <a:cs typeface="Arial" panose="020B0604020202020204" pitchFamily="34" charset="0"/>
              </a:rPr>
              <a:t>7. COLOR MOVEMENT, TILBURG</a:t>
            </a:r>
          </a:p>
          <a:p>
            <a:pPr>
              <a:lnSpc>
                <a:spcPct val="150000"/>
              </a:lnSpc>
            </a:pPr>
            <a:r>
              <a:rPr lang="nl-NL" sz="900" dirty="0">
                <a:latin typeface="Arial" panose="020B0604020202020204" pitchFamily="34" charset="0"/>
                <a:cs typeface="Arial" panose="020B0604020202020204" pitchFamily="34" charset="0"/>
              </a:rPr>
              <a:t>Een installatie waarbij je met de beweging van je armen en lichaam de </a:t>
            </a:r>
            <a:r>
              <a:rPr lang="nl-NL" sz="900" dirty="0" err="1">
                <a:latin typeface="Arial" panose="020B0604020202020204" pitchFamily="34" charset="0"/>
                <a:cs typeface="Arial" panose="020B0604020202020204" pitchFamily="34" charset="0"/>
              </a:rPr>
              <a:t>blob</a:t>
            </a:r>
            <a:r>
              <a:rPr lang="nl-NL" sz="900" dirty="0">
                <a:latin typeface="Arial" panose="020B0604020202020204" pitchFamily="34" charset="0"/>
                <a:cs typeface="Arial" panose="020B0604020202020204" pitchFamily="34" charset="0"/>
              </a:rPr>
              <a:t> kunt veranderen.</a:t>
            </a:r>
          </a:p>
        </p:txBody>
      </p:sp>
      <p:sp>
        <p:nvSpPr>
          <p:cNvPr id="22" name="Tekstvak 21">
            <a:extLst>
              <a:ext uri="{FF2B5EF4-FFF2-40B4-BE49-F238E27FC236}">
                <a16:creationId xmlns:a16="http://schemas.microsoft.com/office/drawing/2014/main" id="{D7F24284-F218-1F13-C328-AC945D27D267}"/>
              </a:ext>
            </a:extLst>
          </p:cNvPr>
          <p:cNvSpPr txBox="1"/>
          <p:nvPr/>
        </p:nvSpPr>
        <p:spPr>
          <a:xfrm>
            <a:off x="7611028" y="5357200"/>
            <a:ext cx="1787676" cy="1131079"/>
          </a:xfrm>
          <a:prstGeom prst="rect">
            <a:avLst/>
          </a:prstGeom>
          <a:noFill/>
        </p:spPr>
        <p:txBody>
          <a:bodyPr wrap="square">
            <a:spAutoFit/>
          </a:bodyPr>
          <a:lstStyle/>
          <a:p>
            <a:r>
              <a:rPr lang="nl-NL" sz="900" b="1" dirty="0">
                <a:highlight>
                  <a:srgbClr val="FFFF00"/>
                </a:highlight>
                <a:latin typeface="Arial" panose="020B0604020202020204" pitchFamily="34" charset="0"/>
                <a:cs typeface="Arial" panose="020B0604020202020204" pitchFamily="34" charset="0"/>
              </a:rPr>
              <a:t>8. SOUND TWISTER, TILBURG</a:t>
            </a:r>
          </a:p>
          <a:p>
            <a:pPr>
              <a:lnSpc>
                <a:spcPct val="150000"/>
              </a:lnSpc>
            </a:pPr>
            <a:r>
              <a:rPr lang="nl-NL" sz="900" dirty="0">
                <a:latin typeface="Arial" panose="020B0604020202020204" pitchFamily="34" charset="0"/>
                <a:cs typeface="Arial" panose="020B0604020202020204" pitchFamily="34" charset="0"/>
              </a:rPr>
              <a:t>Dit is een leuk project waarbij het spel Twister wordt gecombineerd met geluid.</a:t>
            </a:r>
          </a:p>
          <a:p>
            <a:endParaRPr lang="nl-NL" sz="900" b="1" dirty="0">
              <a:highlight>
                <a:srgbClr val="FFFF00"/>
              </a:highlight>
              <a:latin typeface="Arial" panose="020B0604020202020204" pitchFamily="34" charset="0"/>
              <a:cs typeface="Arial" panose="020B0604020202020204" pitchFamily="34" charset="0"/>
            </a:endParaRPr>
          </a:p>
        </p:txBody>
      </p:sp>
      <p:pic>
        <p:nvPicPr>
          <p:cNvPr id="8" name="Afbeelding 7">
            <a:extLst>
              <a:ext uri="{FF2B5EF4-FFF2-40B4-BE49-F238E27FC236}">
                <a16:creationId xmlns:a16="http://schemas.microsoft.com/office/drawing/2014/main" id="{B5FAD640-16B7-EB5D-F0B9-12A3656C9FF7}"/>
              </a:ext>
            </a:extLst>
          </p:cNvPr>
          <p:cNvPicPr>
            <a:picLocks noChangeAspect="1"/>
          </p:cNvPicPr>
          <p:nvPr/>
        </p:nvPicPr>
        <p:blipFill>
          <a:blip r:embed="rId9"/>
          <a:stretch>
            <a:fillRect/>
          </a:stretch>
        </p:blipFill>
        <p:spPr>
          <a:xfrm>
            <a:off x="5203770" y="3466038"/>
            <a:ext cx="1830670" cy="1830670"/>
          </a:xfrm>
          <a:prstGeom prst="rect">
            <a:avLst/>
          </a:prstGeom>
        </p:spPr>
      </p:pic>
      <p:pic>
        <p:nvPicPr>
          <p:cNvPr id="16" name="Afbeelding 15">
            <a:extLst>
              <a:ext uri="{FF2B5EF4-FFF2-40B4-BE49-F238E27FC236}">
                <a16:creationId xmlns:a16="http://schemas.microsoft.com/office/drawing/2014/main" id="{45809DD6-9E3C-A980-F17E-30F0D485C9FE}"/>
              </a:ext>
            </a:extLst>
          </p:cNvPr>
          <p:cNvPicPr>
            <a:picLocks noChangeAspect="1"/>
          </p:cNvPicPr>
          <p:nvPr/>
        </p:nvPicPr>
        <p:blipFill>
          <a:blip r:embed="rId10"/>
          <a:stretch>
            <a:fillRect/>
          </a:stretch>
        </p:blipFill>
        <p:spPr>
          <a:xfrm>
            <a:off x="7589530" y="3466037"/>
            <a:ext cx="1830671" cy="1830671"/>
          </a:xfrm>
          <a:prstGeom prst="rect">
            <a:avLst/>
          </a:prstGeom>
        </p:spPr>
      </p:pic>
    </p:spTree>
    <p:extLst>
      <p:ext uri="{BB962C8B-B14F-4D97-AF65-F5344CB8AC3E}">
        <p14:creationId xmlns:p14="http://schemas.microsoft.com/office/powerpoint/2010/main" val="4098649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8D15A-9F69-683C-8182-7EA7D417487B}"/>
            </a:ext>
          </a:extLst>
        </p:cNvPr>
        <p:cNvGrpSpPr/>
        <p:nvPr/>
      </p:nvGrpSpPr>
      <p:grpSpPr>
        <a:xfrm>
          <a:off x="0" y="0"/>
          <a:ext cx="0" cy="0"/>
          <a:chOff x="0" y="0"/>
          <a:chExt cx="0" cy="0"/>
        </a:xfrm>
      </p:grpSpPr>
      <p:sp>
        <p:nvSpPr>
          <p:cNvPr id="33" name="Tekstvak 32">
            <a:extLst>
              <a:ext uri="{FF2B5EF4-FFF2-40B4-BE49-F238E27FC236}">
                <a16:creationId xmlns:a16="http://schemas.microsoft.com/office/drawing/2014/main" id="{7460D11F-9D33-900A-4B73-4C27873BB71A}"/>
              </a:ext>
            </a:extLst>
          </p:cNvPr>
          <p:cNvSpPr txBox="1"/>
          <p:nvPr/>
        </p:nvSpPr>
        <p:spPr>
          <a:xfrm>
            <a:off x="327114" y="2029770"/>
            <a:ext cx="1775340" cy="1177502"/>
          </a:xfrm>
          <a:prstGeom prst="rect">
            <a:avLst/>
          </a:prstGeom>
          <a:noFill/>
        </p:spPr>
        <p:txBody>
          <a:bodyPr wrap="square">
            <a:spAutoFit/>
          </a:bodyPr>
          <a:lstStyle/>
          <a:p>
            <a:pPr>
              <a:lnSpc>
                <a:spcPct val="150000"/>
              </a:lnSpc>
            </a:pPr>
            <a:r>
              <a:rPr lang="nl-NL" sz="800" b="1" dirty="0">
                <a:highlight>
                  <a:srgbClr val="FFFF00"/>
                </a:highlight>
                <a:latin typeface="Arial" panose="020B0604020202020204" pitchFamily="34" charset="0"/>
                <a:cs typeface="Arial" panose="020B0604020202020204" pitchFamily="34" charset="0"/>
              </a:rPr>
              <a:t>9. TRANS-MONSTERING, TILBURG</a:t>
            </a:r>
            <a:br>
              <a:rPr lang="nl-NL" sz="800" b="1" dirty="0">
                <a:highlight>
                  <a:srgbClr val="FFFF00"/>
                </a:highlight>
                <a:latin typeface="Arial" panose="020B0604020202020204" pitchFamily="34" charset="0"/>
                <a:cs typeface="Arial" panose="020B0604020202020204" pitchFamily="34" charset="0"/>
              </a:rPr>
            </a:br>
            <a:r>
              <a:rPr lang="nl-NL" sz="800" dirty="0">
                <a:latin typeface="Arial" panose="020B0604020202020204" pitchFamily="34" charset="0"/>
                <a:cs typeface="Arial" panose="020B0604020202020204" pitchFamily="34" charset="0"/>
              </a:rPr>
              <a:t>Een project waarbij de pose van je lichaam wordt omgezet naar een dier door middel van </a:t>
            </a:r>
            <a:r>
              <a:rPr lang="nl-NL" sz="800" dirty="0" err="1">
                <a:latin typeface="Arial" panose="020B0604020202020204" pitchFamily="34" charset="0"/>
                <a:cs typeface="Arial" panose="020B0604020202020204" pitchFamily="34" charset="0"/>
              </a:rPr>
              <a:t>schaduwmorphing</a:t>
            </a:r>
            <a:r>
              <a:rPr lang="nl-NL" sz="800" dirty="0">
                <a:latin typeface="Arial" panose="020B0604020202020204" pitchFamily="34" charset="0"/>
                <a:cs typeface="Arial" panose="020B0604020202020204" pitchFamily="34" charset="0"/>
              </a:rPr>
              <a:t>.</a:t>
            </a:r>
          </a:p>
        </p:txBody>
      </p:sp>
      <p:pic>
        <p:nvPicPr>
          <p:cNvPr id="2" name="Afbeelding 1">
            <a:extLst>
              <a:ext uri="{FF2B5EF4-FFF2-40B4-BE49-F238E27FC236}">
                <a16:creationId xmlns:a16="http://schemas.microsoft.com/office/drawing/2014/main" id="{58BA8885-03C0-4533-FF95-C25974CF8D8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42854" y="236138"/>
            <a:ext cx="1746922" cy="1793632"/>
          </a:xfrm>
          <a:prstGeom prst="rect">
            <a:avLst/>
          </a:prstGeom>
        </p:spPr>
      </p:pic>
      <p:sp>
        <p:nvSpPr>
          <p:cNvPr id="4" name="Tekstvak 3">
            <a:extLst>
              <a:ext uri="{FF2B5EF4-FFF2-40B4-BE49-F238E27FC236}">
                <a16:creationId xmlns:a16="http://schemas.microsoft.com/office/drawing/2014/main" id="{F25DA6E7-8BA3-9E7B-D0C4-52A67A16CBF5}"/>
              </a:ext>
            </a:extLst>
          </p:cNvPr>
          <p:cNvSpPr txBox="1"/>
          <p:nvPr/>
        </p:nvSpPr>
        <p:spPr>
          <a:xfrm>
            <a:off x="2713543" y="2029770"/>
            <a:ext cx="1775340" cy="1362168"/>
          </a:xfrm>
          <a:prstGeom prst="rect">
            <a:avLst/>
          </a:prstGeom>
          <a:noFill/>
        </p:spPr>
        <p:txBody>
          <a:bodyPr wrap="square">
            <a:spAutoFit/>
          </a:bodyPr>
          <a:lstStyle/>
          <a:p>
            <a:pPr>
              <a:lnSpc>
                <a:spcPct val="150000"/>
              </a:lnSpc>
              <a:spcAft>
                <a:spcPts val="800"/>
              </a:spcAft>
              <a:buNone/>
            </a:pPr>
            <a:r>
              <a:rPr lang="nl-NL" sz="800" b="1" kern="100" dirty="0">
                <a:highlight>
                  <a:srgbClr val="FFFF00"/>
                </a:highlight>
                <a:latin typeface="Arial" panose="020B0604020202020204" pitchFamily="34" charset="0"/>
                <a:ea typeface="Calibri" panose="020F0502020204030204" pitchFamily="34" charset="0"/>
                <a:cs typeface="Arial" panose="020B0604020202020204" pitchFamily="34" charset="0"/>
              </a:rPr>
              <a:t>10. SCALY SANCTUARY</a:t>
            </a:r>
            <a:br>
              <a:rPr lang="nl-NL" sz="800" kern="100" dirty="0">
                <a:latin typeface="Arial" panose="020B0604020202020204" pitchFamily="34" charset="0"/>
                <a:ea typeface="Calibri" panose="020F0502020204030204" pitchFamily="34" charset="0"/>
                <a:cs typeface="Arial" panose="020B0604020202020204" pitchFamily="34" charset="0"/>
              </a:rPr>
            </a:br>
            <a:r>
              <a:rPr lang="nl-NL" sz="800" kern="100" dirty="0">
                <a:latin typeface="Arial" panose="020B0604020202020204" pitchFamily="34" charset="0"/>
                <a:ea typeface="Calibri" panose="020F0502020204030204" pitchFamily="34" charset="0"/>
                <a:cs typeface="Arial" panose="020B0604020202020204" pitchFamily="34" charset="0"/>
              </a:rPr>
              <a:t>Een </a:t>
            </a:r>
            <a:r>
              <a:rPr lang="nl-NL" sz="800" kern="100" dirty="0" err="1">
                <a:latin typeface="Arial" panose="020B0604020202020204" pitchFamily="34" charset="0"/>
                <a:ea typeface="Calibri" panose="020F0502020204030204" pitchFamily="34" charset="0"/>
                <a:cs typeface="Arial" panose="020B0604020202020204" pitchFamily="34" charset="0"/>
              </a:rPr>
              <a:t>serious</a:t>
            </a:r>
            <a:r>
              <a:rPr lang="nl-NL" sz="800" kern="100" dirty="0">
                <a:latin typeface="Arial" panose="020B0604020202020204" pitchFamily="34" charset="0"/>
                <a:ea typeface="Calibri" panose="020F0502020204030204" pitchFamily="34" charset="0"/>
                <a:cs typeface="Arial" panose="020B0604020202020204" pitchFamily="34" charset="0"/>
              </a:rPr>
              <a:t> game waarin spelers een reptielenopvang beheren, leren zorgen voor exotische dieren en tegelijkertijd ontdekken hoe data verzameld kan worden binnen een speelse context.</a:t>
            </a:r>
          </a:p>
        </p:txBody>
      </p:sp>
      <p:sp>
        <p:nvSpPr>
          <p:cNvPr id="5" name="Tekstvak 4">
            <a:extLst>
              <a:ext uri="{FF2B5EF4-FFF2-40B4-BE49-F238E27FC236}">
                <a16:creationId xmlns:a16="http://schemas.microsoft.com/office/drawing/2014/main" id="{A0967EDB-D8AA-C2ED-1014-5B4189ECB6F7}"/>
              </a:ext>
            </a:extLst>
          </p:cNvPr>
          <p:cNvSpPr txBox="1"/>
          <p:nvPr/>
        </p:nvSpPr>
        <p:spPr>
          <a:xfrm>
            <a:off x="5142511" y="2029770"/>
            <a:ext cx="2015033" cy="1731500"/>
          </a:xfrm>
          <a:prstGeom prst="rect">
            <a:avLst/>
          </a:prstGeom>
          <a:noFill/>
        </p:spPr>
        <p:txBody>
          <a:bodyPr wrap="square">
            <a:spAutoFit/>
          </a:bodyPr>
          <a:lstStyle/>
          <a:p>
            <a:pPr>
              <a:lnSpc>
                <a:spcPct val="150000"/>
              </a:lnSpc>
            </a:pPr>
            <a:r>
              <a:rPr lang="en-GB" sz="800" b="1" dirty="0">
                <a:highlight>
                  <a:srgbClr val="FFFF00"/>
                </a:highlight>
                <a:latin typeface="Arial" panose="020B0604020202020204" pitchFamily="34" charset="0"/>
                <a:cs typeface="Arial" panose="020B0604020202020204" pitchFamily="34" charset="0"/>
              </a:rPr>
              <a:t>11. CREATE YOUR OWN FILM ACTOR </a:t>
            </a:r>
          </a:p>
          <a:p>
            <a:pPr>
              <a:lnSpc>
                <a:spcPct val="150000"/>
              </a:lnSpc>
            </a:pPr>
            <a:r>
              <a:rPr lang="nl-NL" sz="800" kern="100" dirty="0">
                <a:latin typeface="Arial" panose="020B0604020202020204" pitchFamily="34" charset="0"/>
                <a:ea typeface="Calibri" panose="020F0502020204030204" pitchFamily="34" charset="0"/>
                <a:cs typeface="Arial" panose="020B0604020202020204" pitchFamily="34" charset="0"/>
              </a:rPr>
              <a:t>Met deze tool ontwerpen en animeren bezoekers hun eigen virtuele acteur, en ontdekken zij hoe technologie wordt ingezet binnen filmproductie en game development.</a:t>
            </a:r>
          </a:p>
          <a:p>
            <a:pPr>
              <a:lnSpc>
                <a:spcPct val="150000"/>
              </a:lnSpc>
            </a:pPr>
            <a:endParaRPr lang="en-GB" sz="800" b="1" dirty="0">
              <a:highlight>
                <a:srgbClr val="FFFF00"/>
              </a:highlight>
              <a:latin typeface="Arial" panose="020B0604020202020204" pitchFamily="34" charset="0"/>
              <a:cs typeface="Arial" panose="020B0604020202020204" pitchFamily="34" charset="0"/>
            </a:endParaRPr>
          </a:p>
          <a:p>
            <a:pPr>
              <a:lnSpc>
                <a:spcPct val="150000"/>
              </a:lnSpc>
            </a:pPr>
            <a:endParaRPr lang="en-GB" sz="800" b="1" dirty="0">
              <a:highlight>
                <a:srgbClr val="FFFF00"/>
              </a:highlight>
              <a:latin typeface="Arial" panose="020B0604020202020204" pitchFamily="34" charset="0"/>
              <a:cs typeface="Arial" panose="020B0604020202020204" pitchFamily="34" charset="0"/>
            </a:endParaRPr>
          </a:p>
        </p:txBody>
      </p:sp>
      <p:pic>
        <p:nvPicPr>
          <p:cNvPr id="7" name="Afbeelding 6">
            <a:extLst>
              <a:ext uri="{FF2B5EF4-FFF2-40B4-BE49-F238E27FC236}">
                <a16:creationId xmlns:a16="http://schemas.microsoft.com/office/drawing/2014/main" id="{341E83BE-2266-ABF9-F52E-4C4C0BDEBE0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124220" y="237658"/>
            <a:ext cx="1793632" cy="1790592"/>
          </a:xfrm>
          <a:prstGeom prst="rect">
            <a:avLst/>
          </a:prstGeom>
        </p:spPr>
      </p:pic>
      <p:sp>
        <p:nvSpPr>
          <p:cNvPr id="10" name="Tekstvak 9">
            <a:extLst>
              <a:ext uri="{FF2B5EF4-FFF2-40B4-BE49-F238E27FC236}">
                <a16:creationId xmlns:a16="http://schemas.microsoft.com/office/drawing/2014/main" id="{8228BF0E-AD4C-231E-4F3B-652AF3426D71}"/>
              </a:ext>
            </a:extLst>
          </p:cNvPr>
          <p:cNvSpPr txBox="1"/>
          <p:nvPr/>
        </p:nvSpPr>
        <p:spPr>
          <a:xfrm>
            <a:off x="7528941" y="2029770"/>
            <a:ext cx="1793632" cy="992836"/>
          </a:xfrm>
          <a:prstGeom prst="rect">
            <a:avLst/>
          </a:prstGeom>
          <a:noFill/>
        </p:spPr>
        <p:txBody>
          <a:bodyPr wrap="square">
            <a:spAutoFit/>
          </a:bodyPr>
          <a:lstStyle/>
          <a:p>
            <a:pPr>
              <a:lnSpc>
                <a:spcPct val="150000"/>
              </a:lnSpc>
            </a:pPr>
            <a:r>
              <a:rPr lang="nl-NL" sz="800" b="1" dirty="0">
                <a:highlight>
                  <a:srgbClr val="FFFF00"/>
                </a:highlight>
                <a:latin typeface="Arial" panose="020B0604020202020204" pitchFamily="34" charset="0"/>
                <a:cs typeface="Arial" panose="020B0604020202020204" pitchFamily="34" charset="0"/>
              </a:rPr>
              <a:t>12. HACK THE PACK</a:t>
            </a:r>
          </a:p>
          <a:p>
            <a:pPr>
              <a:lnSpc>
                <a:spcPct val="150000"/>
              </a:lnSpc>
            </a:pPr>
            <a:r>
              <a:rPr lang="nl-NL" sz="800" dirty="0">
                <a:latin typeface="Arial" panose="020B0604020202020204" pitchFamily="34" charset="0"/>
                <a:cs typeface="Arial" panose="020B0604020202020204" pitchFamily="34" charset="0"/>
              </a:rPr>
              <a:t>een project waarbij meerdere mensen samen </a:t>
            </a:r>
            <a:r>
              <a:rPr lang="nl-NL" sz="800" dirty="0" err="1">
                <a:latin typeface="Arial" panose="020B0604020202020204" pitchFamily="34" charset="0"/>
                <a:cs typeface="Arial" panose="020B0604020202020204" pitchFamily="34" charset="0"/>
              </a:rPr>
              <a:t>Pac-Man</a:t>
            </a:r>
            <a:r>
              <a:rPr lang="nl-NL" sz="800" dirty="0">
                <a:latin typeface="Arial" panose="020B0604020202020204" pitchFamily="34" charset="0"/>
                <a:cs typeface="Arial" panose="020B0604020202020204" pitchFamily="34" charset="0"/>
              </a:rPr>
              <a:t> kunnen spelen, ieder met een joystick</a:t>
            </a:r>
          </a:p>
          <a:p>
            <a:pPr>
              <a:lnSpc>
                <a:spcPct val="150000"/>
              </a:lnSpc>
            </a:pPr>
            <a:endParaRPr lang="nl-NL" sz="800" b="1" dirty="0">
              <a:highlight>
                <a:srgbClr val="FFFF00"/>
              </a:highlight>
              <a:latin typeface="Arial" panose="020B0604020202020204" pitchFamily="34" charset="0"/>
              <a:cs typeface="Arial" panose="020B0604020202020204" pitchFamily="34" charset="0"/>
            </a:endParaRPr>
          </a:p>
        </p:txBody>
      </p:sp>
      <p:pic>
        <p:nvPicPr>
          <p:cNvPr id="11" name="Afbeelding 10">
            <a:extLst>
              <a:ext uri="{FF2B5EF4-FFF2-40B4-BE49-F238E27FC236}">
                <a16:creationId xmlns:a16="http://schemas.microsoft.com/office/drawing/2014/main" id="{F6D3A78A-AFB7-7BBA-7A51-5800F3EAF6B9}"/>
              </a:ext>
            </a:extLst>
          </p:cNvPr>
          <p:cNvPicPr>
            <a:picLocks noChangeAspect="1"/>
          </p:cNvPicPr>
          <p:nvPr/>
        </p:nvPicPr>
        <p:blipFill>
          <a:blip r:embed="rId5">
            <a:extLst>
              <a:ext uri="{28A0092B-C50C-407E-A947-70E740481C1C}">
                <a14:useLocalDpi xmlns:a14="http://schemas.microsoft.com/office/drawing/2010/main" val="0"/>
              </a:ext>
            </a:extLst>
          </a:blip>
          <a:srcRect l="1174" r="1174"/>
          <a:stretch/>
        </p:blipFill>
        <p:spPr>
          <a:xfrm>
            <a:off x="308812" y="3407965"/>
            <a:ext cx="1787676" cy="1830670"/>
          </a:xfrm>
          <a:prstGeom prst="rect">
            <a:avLst/>
          </a:prstGeom>
        </p:spPr>
      </p:pic>
      <p:sp>
        <p:nvSpPr>
          <p:cNvPr id="13" name="Tekstvak 12">
            <a:extLst>
              <a:ext uri="{FF2B5EF4-FFF2-40B4-BE49-F238E27FC236}">
                <a16:creationId xmlns:a16="http://schemas.microsoft.com/office/drawing/2014/main" id="{D120F9FA-BC10-9634-27A7-EAB488903744}"/>
              </a:ext>
            </a:extLst>
          </p:cNvPr>
          <p:cNvSpPr txBox="1"/>
          <p:nvPr/>
        </p:nvSpPr>
        <p:spPr>
          <a:xfrm>
            <a:off x="269259" y="5265171"/>
            <a:ext cx="1948423" cy="1936364"/>
          </a:xfrm>
          <a:prstGeom prst="rect">
            <a:avLst/>
          </a:prstGeom>
          <a:noFill/>
        </p:spPr>
        <p:txBody>
          <a:bodyPr wrap="square">
            <a:spAutoFit/>
          </a:bodyPr>
          <a:lstStyle/>
          <a:p>
            <a:pPr>
              <a:lnSpc>
                <a:spcPct val="150000"/>
              </a:lnSpc>
            </a:pPr>
            <a:r>
              <a:rPr lang="nl-NL" sz="900" b="1" dirty="0">
                <a:highlight>
                  <a:srgbClr val="FFFF00"/>
                </a:highlight>
                <a:latin typeface="Arial" panose="020B0604020202020204" pitchFamily="34" charset="0"/>
                <a:cs typeface="Arial" panose="020B0604020202020204" pitchFamily="34" charset="0"/>
              </a:rPr>
              <a:t>13. KICKIT!: INTERACTIVE WALL</a:t>
            </a:r>
          </a:p>
          <a:p>
            <a:pPr>
              <a:lnSpc>
                <a:spcPct val="150000"/>
              </a:lnSpc>
            </a:pPr>
            <a:r>
              <a:rPr lang="nl-NL" sz="900" kern="100" dirty="0">
                <a:latin typeface="Arial" panose="020B0604020202020204" pitchFamily="34" charset="0"/>
                <a:ea typeface="Calibri" panose="020F0502020204030204" pitchFamily="34" charset="0"/>
                <a:cs typeface="Arial" panose="020B0604020202020204" pitchFamily="34" charset="0"/>
              </a:rPr>
              <a:t>Een interactieve muur die beweging en spel combineert om kinderen, bijvoorbeeld in een ziekenhuis, een leuke en meeslepende ervaring te bieden.</a:t>
            </a:r>
          </a:p>
          <a:p>
            <a:pPr>
              <a:lnSpc>
                <a:spcPct val="150000"/>
              </a:lnSpc>
            </a:pPr>
            <a:br>
              <a:rPr lang="nl-NL" sz="900" b="1" dirty="0">
                <a:highlight>
                  <a:srgbClr val="FFFF00"/>
                </a:highlight>
                <a:latin typeface="Arial" panose="020B0604020202020204" pitchFamily="34" charset="0"/>
                <a:cs typeface="Arial" panose="020B0604020202020204" pitchFamily="34" charset="0"/>
              </a:rPr>
            </a:br>
            <a:endParaRPr lang="nl-NL" sz="900" b="1" dirty="0">
              <a:highlight>
                <a:srgbClr val="FFFF00"/>
              </a:highlight>
              <a:latin typeface="Arial" panose="020B0604020202020204" pitchFamily="34" charset="0"/>
              <a:cs typeface="Arial" panose="020B0604020202020204" pitchFamily="34" charset="0"/>
            </a:endParaRPr>
          </a:p>
        </p:txBody>
      </p:sp>
      <p:pic>
        <p:nvPicPr>
          <p:cNvPr id="14" name="Afbeelding 13">
            <a:extLst>
              <a:ext uri="{FF2B5EF4-FFF2-40B4-BE49-F238E27FC236}">
                <a16:creationId xmlns:a16="http://schemas.microsoft.com/office/drawing/2014/main" id="{75D480F8-5C7B-4556-8EA0-B4E0A4BC5C69}"/>
              </a:ext>
            </a:extLst>
          </p:cNvPr>
          <p:cNvPicPr>
            <a:picLocks noChangeAspect="1"/>
          </p:cNvPicPr>
          <p:nvPr/>
        </p:nvPicPr>
        <p:blipFill>
          <a:blip r:embed="rId6">
            <a:extLst>
              <a:ext uri="{28A0092B-C50C-407E-A947-70E740481C1C}">
                <a14:useLocalDpi xmlns:a14="http://schemas.microsoft.com/office/drawing/2010/main" val="0"/>
              </a:ext>
            </a:extLst>
          </a:blip>
          <a:srcRect l="1174" r="1174"/>
          <a:stretch/>
        </p:blipFill>
        <p:spPr>
          <a:xfrm>
            <a:off x="2773843" y="3407965"/>
            <a:ext cx="1787676" cy="1830670"/>
          </a:xfrm>
          <a:prstGeom prst="rect">
            <a:avLst/>
          </a:prstGeom>
        </p:spPr>
      </p:pic>
      <p:sp>
        <p:nvSpPr>
          <p:cNvPr id="15" name="Tekstvak 14">
            <a:extLst>
              <a:ext uri="{FF2B5EF4-FFF2-40B4-BE49-F238E27FC236}">
                <a16:creationId xmlns:a16="http://schemas.microsoft.com/office/drawing/2014/main" id="{894DE5D5-F90A-6637-6019-0B1FC18ABC2F}"/>
              </a:ext>
            </a:extLst>
          </p:cNvPr>
          <p:cNvSpPr txBox="1"/>
          <p:nvPr/>
        </p:nvSpPr>
        <p:spPr>
          <a:xfrm>
            <a:off x="2695251" y="5222515"/>
            <a:ext cx="1866268" cy="1728615"/>
          </a:xfrm>
          <a:prstGeom prst="rect">
            <a:avLst/>
          </a:prstGeom>
          <a:noFill/>
        </p:spPr>
        <p:txBody>
          <a:bodyPr wrap="square">
            <a:spAutoFit/>
          </a:bodyPr>
          <a:lstStyle/>
          <a:p>
            <a:pPr>
              <a:lnSpc>
                <a:spcPct val="150000"/>
              </a:lnSpc>
            </a:pPr>
            <a:r>
              <a:rPr lang="nl-NL" sz="900" b="1" dirty="0">
                <a:highlight>
                  <a:srgbClr val="FFFF00"/>
                </a:highlight>
                <a:latin typeface="Arial" panose="020B0604020202020204" pitchFamily="34" charset="0"/>
                <a:cs typeface="Arial" panose="020B0604020202020204" pitchFamily="34" charset="0"/>
              </a:rPr>
              <a:t>14. HOW A QR CODE WORKS</a:t>
            </a:r>
          </a:p>
          <a:p>
            <a:pPr>
              <a:lnSpc>
                <a:spcPct val="150000"/>
              </a:lnSpc>
            </a:pPr>
            <a:r>
              <a:rPr lang="nl-NL" sz="900" kern="100" dirty="0">
                <a:latin typeface="Arial" panose="020B0604020202020204" pitchFamily="34" charset="0"/>
                <a:ea typeface="Calibri" panose="020F0502020204030204" pitchFamily="34" charset="0"/>
                <a:cs typeface="Arial" panose="020B0604020202020204" pitchFamily="34" charset="0"/>
              </a:rPr>
              <a:t>Een interactieve en visuele ervaring waarin bezoekers spelenderwijs ontdekken hoe QR-codes werken, verpakt in een aantrekkelijk verhaal met duidelijke en creatieve uitleg.</a:t>
            </a:r>
          </a:p>
          <a:p>
            <a:pPr>
              <a:lnSpc>
                <a:spcPct val="150000"/>
              </a:lnSpc>
            </a:pPr>
            <a:endParaRPr lang="nl-NL" sz="900" b="1" dirty="0">
              <a:highlight>
                <a:srgbClr val="FFFF00"/>
              </a:highlight>
              <a:latin typeface="Arial" panose="020B0604020202020204" pitchFamily="34" charset="0"/>
              <a:cs typeface="Arial" panose="020B0604020202020204" pitchFamily="34" charset="0"/>
            </a:endParaRPr>
          </a:p>
        </p:txBody>
      </p:sp>
      <p:sp>
        <p:nvSpPr>
          <p:cNvPr id="17" name="Tekstvak 16">
            <a:extLst>
              <a:ext uri="{FF2B5EF4-FFF2-40B4-BE49-F238E27FC236}">
                <a16:creationId xmlns:a16="http://schemas.microsoft.com/office/drawing/2014/main" id="{AC72DC3F-76FD-B4C0-224E-F162D871FB16}"/>
              </a:ext>
            </a:extLst>
          </p:cNvPr>
          <p:cNvSpPr txBox="1"/>
          <p:nvPr/>
        </p:nvSpPr>
        <p:spPr>
          <a:xfrm>
            <a:off x="5136556" y="5238635"/>
            <a:ext cx="1866268" cy="1728615"/>
          </a:xfrm>
          <a:prstGeom prst="rect">
            <a:avLst/>
          </a:prstGeom>
          <a:noFill/>
        </p:spPr>
        <p:txBody>
          <a:bodyPr wrap="square">
            <a:spAutoFit/>
          </a:bodyPr>
          <a:lstStyle/>
          <a:p>
            <a:pPr>
              <a:lnSpc>
                <a:spcPct val="150000"/>
              </a:lnSpc>
            </a:pPr>
            <a:r>
              <a:rPr lang="nl-NL" sz="900" b="1" dirty="0">
                <a:highlight>
                  <a:srgbClr val="FFFF00"/>
                </a:highlight>
                <a:latin typeface="Arial" panose="020B0604020202020204" pitchFamily="34" charset="0"/>
                <a:cs typeface="Arial" panose="020B0604020202020204" pitchFamily="34" charset="0"/>
              </a:rPr>
              <a:t>15. BODY DRUM</a:t>
            </a:r>
          </a:p>
          <a:p>
            <a:pPr>
              <a:lnSpc>
                <a:spcPct val="150000"/>
              </a:lnSpc>
            </a:pPr>
            <a:r>
              <a:rPr lang="nl-NL" sz="900" kern="100" dirty="0">
                <a:latin typeface="Arial" panose="020B0604020202020204" pitchFamily="34" charset="0"/>
                <a:ea typeface="Calibri" panose="020F0502020204030204" pitchFamily="34" charset="0"/>
                <a:cs typeface="Arial" panose="020B0604020202020204" pitchFamily="34" charset="0"/>
              </a:rPr>
              <a:t>Een energieke installatie waarbij bezoekers muziek maken door beweging, en ervaren hoe hun lichaam verandert in een interactief en expressief druminstrument.</a:t>
            </a:r>
          </a:p>
          <a:p>
            <a:pPr>
              <a:lnSpc>
                <a:spcPct val="150000"/>
              </a:lnSpc>
            </a:pPr>
            <a:r>
              <a:rPr lang="nl-NL" sz="900" b="1" dirty="0">
                <a:highlight>
                  <a:srgbClr val="FFFF00"/>
                </a:highlight>
                <a:latin typeface="Arial" panose="020B0604020202020204" pitchFamily="34" charset="0"/>
                <a:cs typeface="Arial" panose="020B0604020202020204" pitchFamily="34" charset="0"/>
              </a:rPr>
              <a:t> </a:t>
            </a:r>
          </a:p>
        </p:txBody>
      </p:sp>
      <p:sp>
        <p:nvSpPr>
          <p:cNvPr id="22" name="Tekstvak 21">
            <a:extLst>
              <a:ext uri="{FF2B5EF4-FFF2-40B4-BE49-F238E27FC236}">
                <a16:creationId xmlns:a16="http://schemas.microsoft.com/office/drawing/2014/main" id="{2D0C07EB-DF3F-24D4-6AB4-72C270645AF6}"/>
              </a:ext>
            </a:extLst>
          </p:cNvPr>
          <p:cNvSpPr txBox="1"/>
          <p:nvPr/>
        </p:nvSpPr>
        <p:spPr>
          <a:xfrm>
            <a:off x="7528940" y="5216579"/>
            <a:ext cx="1998687" cy="1728615"/>
          </a:xfrm>
          <a:prstGeom prst="rect">
            <a:avLst/>
          </a:prstGeom>
          <a:noFill/>
        </p:spPr>
        <p:txBody>
          <a:bodyPr wrap="square">
            <a:spAutoFit/>
          </a:bodyPr>
          <a:lstStyle/>
          <a:p>
            <a:pPr>
              <a:lnSpc>
                <a:spcPct val="150000"/>
              </a:lnSpc>
            </a:pPr>
            <a:r>
              <a:rPr lang="nl-NL" sz="900" b="1" dirty="0">
                <a:highlight>
                  <a:srgbClr val="FFFF00"/>
                </a:highlight>
                <a:latin typeface="Arial" panose="020B0604020202020204" pitchFamily="34" charset="0"/>
                <a:cs typeface="Arial" panose="020B0604020202020204" pitchFamily="34" charset="0"/>
              </a:rPr>
              <a:t>16. AI FORTUNE TELLER</a:t>
            </a:r>
          </a:p>
          <a:p>
            <a:pPr>
              <a:lnSpc>
                <a:spcPct val="150000"/>
              </a:lnSpc>
            </a:pPr>
            <a:r>
              <a:rPr lang="nl-NL" sz="900" kern="100" dirty="0">
                <a:latin typeface="Arial" panose="020B0604020202020204" pitchFamily="34" charset="0"/>
                <a:ea typeface="Calibri" panose="020F0502020204030204" pitchFamily="34" charset="0"/>
                <a:cs typeface="Arial" panose="020B0604020202020204" pitchFamily="34" charset="0"/>
              </a:rPr>
              <a:t>Bezoekers ervaren een AI-gestuurde waarzegger die voorspellingen doet, en ontdekken hoe kunstmatige intelligentie kan worden toegepast in interactieve en persoonlijke belevingen.</a:t>
            </a:r>
          </a:p>
          <a:p>
            <a:pPr>
              <a:lnSpc>
                <a:spcPct val="150000"/>
              </a:lnSpc>
            </a:pPr>
            <a:endParaRPr lang="nl-NL" sz="900" b="1" dirty="0">
              <a:highlight>
                <a:srgbClr val="FFFF00"/>
              </a:highlight>
              <a:latin typeface="Arial" panose="020B0604020202020204" pitchFamily="34" charset="0"/>
              <a:cs typeface="Arial" panose="020B0604020202020204" pitchFamily="34" charset="0"/>
            </a:endParaRPr>
          </a:p>
        </p:txBody>
      </p:sp>
      <p:pic>
        <p:nvPicPr>
          <p:cNvPr id="23" name="Afbeelding 22">
            <a:extLst>
              <a:ext uri="{FF2B5EF4-FFF2-40B4-BE49-F238E27FC236}">
                <a16:creationId xmlns:a16="http://schemas.microsoft.com/office/drawing/2014/main" id="{4BE2D8E1-E6B8-23BD-8BAC-A62183760C57}"/>
              </a:ext>
            </a:extLst>
          </p:cNvPr>
          <p:cNvPicPr>
            <a:picLocks noChangeAspect="1"/>
          </p:cNvPicPr>
          <p:nvPr/>
        </p:nvPicPr>
        <p:blipFill>
          <a:blip r:embed="rId7">
            <a:extLst>
              <a:ext uri="{28A0092B-C50C-407E-A947-70E740481C1C}">
                <a14:useLocalDpi xmlns:a14="http://schemas.microsoft.com/office/drawing/2010/main" val="0"/>
              </a:ext>
            </a:extLst>
          </a:blip>
          <a:srcRect l="1174" r="1174"/>
          <a:stretch/>
        </p:blipFill>
        <p:spPr>
          <a:xfrm>
            <a:off x="5124220" y="3385909"/>
            <a:ext cx="1787676" cy="1830670"/>
          </a:xfrm>
          <a:prstGeom prst="rect">
            <a:avLst/>
          </a:prstGeom>
        </p:spPr>
      </p:pic>
      <p:pic>
        <p:nvPicPr>
          <p:cNvPr id="24" name="Afbeelding 23">
            <a:extLst>
              <a:ext uri="{FF2B5EF4-FFF2-40B4-BE49-F238E27FC236}">
                <a16:creationId xmlns:a16="http://schemas.microsoft.com/office/drawing/2014/main" id="{BBCE746D-A3B7-2A3D-F455-E14DD6580BD1}"/>
              </a:ext>
            </a:extLst>
          </p:cNvPr>
          <p:cNvPicPr>
            <a:picLocks noChangeAspect="1"/>
          </p:cNvPicPr>
          <p:nvPr/>
        </p:nvPicPr>
        <p:blipFill>
          <a:blip r:embed="rId8">
            <a:extLst>
              <a:ext uri="{28A0092B-C50C-407E-A947-70E740481C1C}">
                <a14:useLocalDpi xmlns:a14="http://schemas.microsoft.com/office/drawing/2010/main" val="0"/>
              </a:ext>
            </a:extLst>
          </a:blip>
          <a:srcRect l="1257" r="1257"/>
          <a:stretch/>
        </p:blipFill>
        <p:spPr>
          <a:xfrm>
            <a:off x="7528941" y="3308408"/>
            <a:ext cx="1787676" cy="1830670"/>
          </a:xfrm>
          <a:prstGeom prst="rect">
            <a:avLst/>
          </a:prstGeom>
        </p:spPr>
      </p:pic>
      <p:pic>
        <p:nvPicPr>
          <p:cNvPr id="6" name="Afbeelding 5">
            <a:extLst>
              <a:ext uri="{FF2B5EF4-FFF2-40B4-BE49-F238E27FC236}">
                <a16:creationId xmlns:a16="http://schemas.microsoft.com/office/drawing/2014/main" id="{194C26AD-7148-2A9E-3D6B-7341DCEFEC16}"/>
              </a:ext>
            </a:extLst>
          </p:cNvPr>
          <p:cNvPicPr>
            <a:picLocks noChangeAspect="1"/>
          </p:cNvPicPr>
          <p:nvPr/>
        </p:nvPicPr>
        <p:blipFill>
          <a:blip r:embed="rId9"/>
          <a:stretch>
            <a:fillRect/>
          </a:stretch>
        </p:blipFill>
        <p:spPr>
          <a:xfrm>
            <a:off x="330323" y="231508"/>
            <a:ext cx="1793632" cy="1793632"/>
          </a:xfrm>
          <a:prstGeom prst="rect">
            <a:avLst/>
          </a:prstGeom>
        </p:spPr>
      </p:pic>
      <p:pic>
        <p:nvPicPr>
          <p:cNvPr id="12" name="Afbeelding 11">
            <a:extLst>
              <a:ext uri="{FF2B5EF4-FFF2-40B4-BE49-F238E27FC236}">
                <a16:creationId xmlns:a16="http://schemas.microsoft.com/office/drawing/2014/main" id="{210A0041-9CBB-C7A6-6D5C-03E82B215432}"/>
              </a:ext>
            </a:extLst>
          </p:cNvPr>
          <p:cNvPicPr>
            <a:picLocks noChangeAspect="1"/>
          </p:cNvPicPr>
          <p:nvPr/>
        </p:nvPicPr>
        <p:blipFill>
          <a:blip r:embed="rId10"/>
          <a:stretch>
            <a:fillRect/>
          </a:stretch>
        </p:blipFill>
        <p:spPr>
          <a:xfrm>
            <a:off x="7552296" y="231508"/>
            <a:ext cx="1764321" cy="1764321"/>
          </a:xfrm>
          <a:prstGeom prst="rect">
            <a:avLst/>
          </a:prstGeom>
        </p:spPr>
      </p:pic>
    </p:spTree>
    <p:extLst>
      <p:ext uri="{BB962C8B-B14F-4D97-AF65-F5344CB8AC3E}">
        <p14:creationId xmlns:p14="http://schemas.microsoft.com/office/powerpoint/2010/main" val="1442210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B298F-B11F-E16D-B344-FD7741C61B78}"/>
            </a:ext>
          </a:extLst>
        </p:cNvPr>
        <p:cNvGrpSpPr/>
        <p:nvPr/>
      </p:nvGrpSpPr>
      <p:grpSpPr>
        <a:xfrm>
          <a:off x="0" y="0"/>
          <a:ext cx="0" cy="0"/>
          <a:chOff x="0" y="0"/>
          <a:chExt cx="0" cy="0"/>
        </a:xfrm>
      </p:grpSpPr>
      <p:sp>
        <p:nvSpPr>
          <p:cNvPr id="33" name="Tekstvak 32">
            <a:extLst>
              <a:ext uri="{FF2B5EF4-FFF2-40B4-BE49-F238E27FC236}">
                <a16:creationId xmlns:a16="http://schemas.microsoft.com/office/drawing/2014/main" id="{AE63E8FE-0F84-4069-D42D-FE3248BC4919}"/>
              </a:ext>
            </a:extLst>
          </p:cNvPr>
          <p:cNvSpPr txBox="1"/>
          <p:nvPr/>
        </p:nvSpPr>
        <p:spPr>
          <a:xfrm>
            <a:off x="327114" y="2029770"/>
            <a:ext cx="1775340" cy="1546834"/>
          </a:xfrm>
          <a:prstGeom prst="rect">
            <a:avLst/>
          </a:prstGeom>
          <a:noFill/>
        </p:spPr>
        <p:txBody>
          <a:bodyPr wrap="square">
            <a:spAutoFit/>
          </a:bodyPr>
          <a:lstStyle/>
          <a:p>
            <a:pPr>
              <a:lnSpc>
                <a:spcPct val="150000"/>
              </a:lnSpc>
            </a:pPr>
            <a:r>
              <a:rPr lang="nl-NL" sz="800" b="1" dirty="0">
                <a:highlight>
                  <a:srgbClr val="FFFF00"/>
                </a:highlight>
                <a:latin typeface="Arial" panose="020B0604020202020204" pitchFamily="34" charset="0"/>
                <a:cs typeface="Arial" panose="020B0604020202020204" pitchFamily="34" charset="0"/>
              </a:rPr>
              <a:t>17. KAUWE BENDE</a:t>
            </a:r>
          </a:p>
          <a:p>
            <a:pPr>
              <a:lnSpc>
                <a:spcPct val="150000"/>
              </a:lnSpc>
            </a:pPr>
            <a:r>
              <a:rPr lang="nl-NL" sz="800" kern="100" dirty="0">
                <a:latin typeface="Arial" panose="020B0604020202020204" pitchFamily="34" charset="0"/>
                <a:ea typeface="Calibri" panose="020F0502020204030204" pitchFamily="34" charset="0"/>
                <a:cs typeface="Arial" panose="020B0604020202020204" pitchFamily="34" charset="0"/>
              </a:rPr>
              <a:t>Een project waarin bezoekers worden meegenomen in een unieke ervaring en in gesprek gaan met de makers, terwijl studenten hun werk testen en feedback verzamelen.</a:t>
            </a:r>
          </a:p>
          <a:p>
            <a:pPr>
              <a:lnSpc>
                <a:spcPct val="150000"/>
              </a:lnSpc>
            </a:pPr>
            <a:endParaRPr lang="nl-NL" sz="800" dirty="0">
              <a:highlight>
                <a:srgbClr val="FFFF00"/>
              </a:highlight>
              <a:latin typeface="Arial" panose="020B0604020202020204" pitchFamily="34" charset="0"/>
              <a:cs typeface="Arial" panose="020B0604020202020204" pitchFamily="34" charset="0"/>
            </a:endParaRPr>
          </a:p>
        </p:txBody>
      </p:sp>
      <p:pic>
        <p:nvPicPr>
          <p:cNvPr id="2" name="Afbeelding 1">
            <a:extLst>
              <a:ext uri="{FF2B5EF4-FFF2-40B4-BE49-F238E27FC236}">
                <a16:creationId xmlns:a16="http://schemas.microsoft.com/office/drawing/2014/main" id="{04AE1E89-6B17-1C71-84EA-310EC96ACD8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42854" y="236138"/>
            <a:ext cx="1746922" cy="1793632"/>
          </a:xfrm>
          <a:prstGeom prst="rect">
            <a:avLst/>
          </a:prstGeom>
        </p:spPr>
      </p:pic>
      <p:sp>
        <p:nvSpPr>
          <p:cNvPr id="4" name="Tekstvak 3">
            <a:extLst>
              <a:ext uri="{FF2B5EF4-FFF2-40B4-BE49-F238E27FC236}">
                <a16:creationId xmlns:a16="http://schemas.microsoft.com/office/drawing/2014/main" id="{73367E0D-7B3C-2AB9-BBCC-951C0B330CA9}"/>
              </a:ext>
            </a:extLst>
          </p:cNvPr>
          <p:cNvSpPr txBox="1"/>
          <p:nvPr/>
        </p:nvSpPr>
        <p:spPr>
          <a:xfrm>
            <a:off x="2713543" y="2029770"/>
            <a:ext cx="1775340" cy="1731500"/>
          </a:xfrm>
          <a:prstGeom prst="rect">
            <a:avLst/>
          </a:prstGeom>
          <a:noFill/>
        </p:spPr>
        <p:txBody>
          <a:bodyPr wrap="square">
            <a:spAutoFit/>
          </a:bodyPr>
          <a:lstStyle/>
          <a:p>
            <a:pPr>
              <a:lnSpc>
                <a:spcPct val="150000"/>
              </a:lnSpc>
            </a:pPr>
            <a:r>
              <a:rPr lang="nl-NL" sz="800" b="1" dirty="0">
                <a:highlight>
                  <a:srgbClr val="FFFF00"/>
                </a:highlight>
                <a:latin typeface="Arial" panose="020B0604020202020204" pitchFamily="34" charset="0"/>
                <a:cs typeface="Arial" panose="020B0604020202020204" pitchFamily="34" charset="0"/>
              </a:rPr>
              <a:t>18. Robotica </a:t>
            </a:r>
            <a:r>
              <a:rPr lang="nl-NL" sz="800" b="1" dirty="0" err="1">
                <a:highlight>
                  <a:srgbClr val="FFFF00"/>
                </a:highlight>
                <a:latin typeface="Arial" panose="020B0604020202020204" pitchFamily="34" charset="0"/>
                <a:cs typeface="Arial" panose="020B0604020202020204" pitchFamily="34" charset="0"/>
              </a:rPr>
              <a:t>Xylophone</a:t>
            </a:r>
            <a:endParaRPr lang="nl-NL" sz="800" b="1" dirty="0">
              <a:highlight>
                <a:srgbClr val="FFFF00"/>
              </a:highlight>
              <a:latin typeface="Arial" panose="020B0604020202020204" pitchFamily="34" charset="0"/>
              <a:cs typeface="Arial" panose="020B0604020202020204" pitchFamily="34" charset="0"/>
            </a:endParaRPr>
          </a:p>
          <a:p>
            <a:pPr>
              <a:lnSpc>
                <a:spcPct val="150000"/>
              </a:lnSpc>
            </a:pPr>
            <a:r>
              <a:rPr lang="nl-NL" sz="800" kern="100" dirty="0">
                <a:latin typeface="Arial" panose="020B0604020202020204" pitchFamily="34" charset="0"/>
                <a:ea typeface="Calibri" panose="020F0502020204030204" pitchFamily="34" charset="0"/>
                <a:cs typeface="Arial" panose="020B0604020202020204" pitchFamily="34" charset="0"/>
              </a:rPr>
              <a:t>Een technisch en muzikaal project waarin bezoekers zien hoe een geprogrammeerde </a:t>
            </a:r>
            <a:r>
              <a:rPr lang="nl-NL" sz="800" kern="100" dirty="0" err="1">
                <a:latin typeface="Arial" panose="020B0604020202020204" pitchFamily="34" charset="0"/>
                <a:ea typeface="Calibri" panose="020F0502020204030204" pitchFamily="34" charset="0"/>
                <a:cs typeface="Arial" panose="020B0604020202020204" pitchFamily="34" charset="0"/>
              </a:rPr>
              <a:t>xylophone</a:t>
            </a:r>
            <a:r>
              <a:rPr lang="nl-NL" sz="800" kern="100" dirty="0">
                <a:latin typeface="Arial" panose="020B0604020202020204" pitchFamily="34" charset="0"/>
                <a:ea typeface="Calibri" panose="020F0502020204030204" pitchFamily="34" charset="0"/>
                <a:cs typeface="Arial" panose="020B0604020202020204" pitchFamily="34" charset="0"/>
              </a:rPr>
              <a:t> automatisch muziek speelt, en ervaren hoe code en creativiteit samenkomen.</a:t>
            </a:r>
          </a:p>
          <a:p>
            <a:pPr>
              <a:lnSpc>
                <a:spcPct val="150000"/>
              </a:lnSpc>
            </a:pPr>
            <a:endParaRPr lang="nl-NL" sz="800" b="1" dirty="0">
              <a:highlight>
                <a:srgbClr val="FFFF00"/>
              </a:highlight>
              <a:latin typeface="Arial" panose="020B0604020202020204" pitchFamily="34" charset="0"/>
              <a:cs typeface="Arial" panose="020B0604020202020204" pitchFamily="34" charset="0"/>
            </a:endParaRPr>
          </a:p>
          <a:p>
            <a:pPr>
              <a:lnSpc>
                <a:spcPct val="150000"/>
              </a:lnSpc>
            </a:pPr>
            <a:endParaRPr lang="nl-NL" sz="800" dirty="0">
              <a:latin typeface="Arial" panose="020B0604020202020204" pitchFamily="34" charset="0"/>
              <a:cs typeface="Arial" panose="020B0604020202020204" pitchFamily="34" charset="0"/>
            </a:endParaRPr>
          </a:p>
        </p:txBody>
      </p:sp>
      <p:sp>
        <p:nvSpPr>
          <p:cNvPr id="5" name="Tekstvak 4">
            <a:extLst>
              <a:ext uri="{FF2B5EF4-FFF2-40B4-BE49-F238E27FC236}">
                <a16:creationId xmlns:a16="http://schemas.microsoft.com/office/drawing/2014/main" id="{8A3CEABF-BF1C-B4FF-1D88-6F0E097CFF12}"/>
              </a:ext>
            </a:extLst>
          </p:cNvPr>
          <p:cNvSpPr txBox="1"/>
          <p:nvPr/>
        </p:nvSpPr>
        <p:spPr>
          <a:xfrm>
            <a:off x="5142512" y="2029770"/>
            <a:ext cx="1775340" cy="1546834"/>
          </a:xfrm>
          <a:prstGeom prst="rect">
            <a:avLst/>
          </a:prstGeom>
          <a:noFill/>
        </p:spPr>
        <p:txBody>
          <a:bodyPr wrap="square">
            <a:spAutoFit/>
          </a:bodyPr>
          <a:lstStyle/>
          <a:p>
            <a:pPr>
              <a:lnSpc>
                <a:spcPct val="150000"/>
              </a:lnSpc>
            </a:pPr>
            <a:r>
              <a:rPr lang="en-GB" sz="800" b="1" dirty="0">
                <a:highlight>
                  <a:srgbClr val="FFFF00"/>
                </a:highlight>
                <a:latin typeface="Arial" panose="020B0604020202020204" pitchFamily="34" charset="0"/>
                <a:cs typeface="Arial" panose="020B0604020202020204" pitchFamily="34" charset="0"/>
              </a:rPr>
              <a:t>19. WHICH BUBBLE PULLS YOU</a:t>
            </a:r>
          </a:p>
          <a:p>
            <a:pPr>
              <a:lnSpc>
                <a:spcPct val="150000"/>
              </a:lnSpc>
            </a:pPr>
            <a:r>
              <a:rPr lang="nl-NL" sz="800" kern="100" dirty="0">
                <a:latin typeface="Arial" panose="020B0604020202020204" pitchFamily="34" charset="0"/>
                <a:ea typeface="Calibri" panose="020F0502020204030204" pitchFamily="34" charset="0"/>
                <a:cs typeface="Arial" panose="020B0604020202020204" pitchFamily="34" charset="0"/>
              </a:rPr>
              <a:t>Een interactieve ervaring waarin bezoekers ontdekken hoe het is om in verschillende sociale “bubbels” te zitten en hoe deze hun perspectief en gedrag beïnvloeden.</a:t>
            </a:r>
          </a:p>
          <a:p>
            <a:pPr>
              <a:lnSpc>
                <a:spcPct val="150000"/>
              </a:lnSpc>
            </a:pPr>
            <a:endParaRPr lang="nl-NL" sz="800" dirty="0">
              <a:latin typeface="Arial" panose="020B0604020202020204" pitchFamily="34" charset="0"/>
              <a:cs typeface="Arial" panose="020B0604020202020204" pitchFamily="34" charset="0"/>
            </a:endParaRPr>
          </a:p>
        </p:txBody>
      </p:sp>
      <p:pic>
        <p:nvPicPr>
          <p:cNvPr id="7" name="Afbeelding 6">
            <a:extLst>
              <a:ext uri="{FF2B5EF4-FFF2-40B4-BE49-F238E27FC236}">
                <a16:creationId xmlns:a16="http://schemas.microsoft.com/office/drawing/2014/main" id="{07AFF0CF-F439-3526-58ED-11BEA16BF4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125740" y="237658"/>
            <a:ext cx="1790592" cy="1790592"/>
          </a:xfrm>
          <a:prstGeom prst="rect">
            <a:avLst/>
          </a:prstGeom>
        </p:spPr>
      </p:pic>
      <p:pic>
        <p:nvPicPr>
          <p:cNvPr id="9" name="Afbeelding 8">
            <a:extLst>
              <a:ext uri="{FF2B5EF4-FFF2-40B4-BE49-F238E27FC236}">
                <a16:creationId xmlns:a16="http://schemas.microsoft.com/office/drawing/2014/main" id="{57F64F74-0D2A-7DBF-4B03-8207A3F7F32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552296" y="258003"/>
            <a:ext cx="1746922" cy="1749902"/>
          </a:xfrm>
          <a:prstGeom prst="rect">
            <a:avLst/>
          </a:prstGeom>
        </p:spPr>
      </p:pic>
      <p:sp>
        <p:nvSpPr>
          <p:cNvPr id="10" name="Tekstvak 9">
            <a:extLst>
              <a:ext uri="{FF2B5EF4-FFF2-40B4-BE49-F238E27FC236}">
                <a16:creationId xmlns:a16="http://schemas.microsoft.com/office/drawing/2014/main" id="{91D3F5C8-190E-5DDB-001C-3D6F63DD15A1}"/>
              </a:ext>
            </a:extLst>
          </p:cNvPr>
          <p:cNvSpPr txBox="1"/>
          <p:nvPr/>
        </p:nvSpPr>
        <p:spPr>
          <a:xfrm>
            <a:off x="7528941" y="2029770"/>
            <a:ext cx="1793632" cy="1731500"/>
          </a:xfrm>
          <a:prstGeom prst="rect">
            <a:avLst/>
          </a:prstGeom>
          <a:noFill/>
        </p:spPr>
        <p:txBody>
          <a:bodyPr wrap="square">
            <a:spAutoFit/>
          </a:bodyPr>
          <a:lstStyle/>
          <a:p>
            <a:pPr>
              <a:lnSpc>
                <a:spcPct val="150000"/>
              </a:lnSpc>
            </a:pPr>
            <a:r>
              <a:rPr lang="nl-NL" sz="800" b="1" dirty="0">
                <a:highlight>
                  <a:srgbClr val="FFFF00"/>
                </a:highlight>
                <a:latin typeface="Arial" panose="020B0604020202020204" pitchFamily="34" charset="0"/>
                <a:cs typeface="Arial" panose="020B0604020202020204" pitchFamily="34" charset="0"/>
              </a:rPr>
              <a:t>20. VISIO BALL</a:t>
            </a:r>
          </a:p>
          <a:p>
            <a:pPr>
              <a:lnSpc>
                <a:spcPct val="150000"/>
              </a:lnSpc>
            </a:pPr>
            <a:r>
              <a:rPr lang="nl-NL" sz="800" kern="100" dirty="0">
                <a:latin typeface="Arial" panose="020B0604020202020204" pitchFamily="34" charset="0"/>
                <a:ea typeface="Calibri" panose="020F0502020204030204" pitchFamily="34" charset="0"/>
                <a:cs typeface="Arial" panose="020B0604020202020204" pitchFamily="34" charset="0"/>
              </a:rPr>
              <a:t>Een speciale bal voor blinden en slechtzienden die geluid maakt, waardoor iedereen kan meespelen en ervaren hoe inclusieve technologie sport toegankelijk maakt.</a:t>
            </a:r>
          </a:p>
          <a:p>
            <a:pPr>
              <a:lnSpc>
                <a:spcPct val="150000"/>
              </a:lnSpc>
            </a:pPr>
            <a:endParaRPr lang="nl-NL" sz="800" b="1" dirty="0">
              <a:highlight>
                <a:srgbClr val="FFFF00"/>
              </a:highlight>
              <a:latin typeface="Arial" panose="020B0604020202020204" pitchFamily="34" charset="0"/>
              <a:cs typeface="Arial" panose="020B0604020202020204" pitchFamily="34" charset="0"/>
            </a:endParaRPr>
          </a:p>
          <a:p>
            <a:pPr>
              <a:lnSpc>
                <a:spcPct val="150000"/>
              </a:lnSpc>
            </a:pPr>
            <a:endParaRPr lang="nl-NL" sz="800" dirty="0">
              <a:latin typeface="Arial" panose="020B0604020202020204" pitchFamily="34" charset="0"/>
              <a:cs typeface="Arial" panose="020B0604020202020204" pitchFamily="34" charset="0"/>
            </a:endParaRPr>
          </a:p>
        </p:txBody>
      </p:sp>
      <p:pic>
        <p:nvPicPr>
          <p:cNvPr id="11" name="Afbeelding 10">
            <a:extLst>
              <a:ext uri="{FF2B5EF4-FFF2-40B4-BE49-F238E27FC236}">
                <a16:creationId xmlns:a16="http://schemas.microsoft.com/office/drawing/2014/main" id="{FB3A7427-DDA9-1D81-BA7A-9BB38282DADA}"/>
              </a:ext>
            </a:extLst>
          </p:cNvPr>
          <p:cNvPicPr>
            <a:picLocks noChangeAspect="1"/>
          </p:cNvPicPr>
          <p:nvPr/>
        </p:nvPicPr>
        <p:blipFill>
          <a:blip r:embed="rId6">
            <a:extLst>
              <a:ext uri="{28A0092B-C50C-407E-A947-70E740481C1C}">
                <a14:useLocalDpi xmlns:a14="http://schemas.microsoft.com/office/drawing/2010/main" val="0"/>
              </a:ext>
            </a:extLst>
          </a:blip>
          <a:srcRect l="1334" r="1334"/>
          <a:stretch/>
        </p:blipFill>
        <p:spPr>
          <a:xfrm>
            <a:off x="314768" y="3721733"/>
            <a:ext cx="1787676" cy="1830670"/>
          </a:xfrm>
          <a:prstGeom prst="rect">
            <a:avLst/>
          </a:prstGeom>
        </p:spPr>
      </p:pic>
      <p:sp>
        <p:nvSpPr>
          <p:cNvPr id="13" name="Tekstvak 12">
            <a:extLst>
              <a:ext uri="{FF2B5EF4-FFF2-40B4-BE49-F238E27FC236}">
                <a16:creationId xmlns:a16="http://schemas.microsoft.com/office/drawing/2014/main" id="{905CF074-3C3C-D42E-1DB8-2B5D5A8BE5EA}"/>
              </a:ext>
            </a:extLst>
          </p:cNvPr>
          <p:cNvSpPr txBox="1"/>
          <p:nvPr/>
        </p:nvSpPr>
        <p:spPr>
          <a:xfrm>
            <a:off x="275216" y="5578939"/>
            <a:ext cx="1787676" cy="1338828"/>
          </a:xfrm>
          <a:prstGeom prst="rect">
            <a:avLst/>
          </a:prstGeom>
          <a:noFill/>
        </p:spPr>
        <p:txBody>
          <a:bodyPr wrap="square">
            <a:spAutoFit/>
          </a:bodyPr>
          <a:lstStyle/>
          <a:p>
            <a:r>
              <a:rPr lang="nl-NL" sz="900" b="1" dirty="0">
                <a:highlight>
                  <a:srgbClr val="FFFF00"/>
                </a:highlight>
                <a:latin typeface="Arial" panose="020B0604020202020204" pitchFamily="34" charset="0"/>
                <a:cs typeface="Arial" panose="020B0604020202020204" pitchFamily="34" charset="0"/>
              </a:rPr>
              <a:t>21. AR MAP NL</a:t>
            </a:r>
          </a:p>
          <a:p>
            <a:r>
              <a:rPr lang="nl-NL" sz="900" kern="100" dirty="0">
                <a:latin typeface="Arial" panose="020B0604020202020204" pitchFamily="34" charset="0"/>
                <a:ea typeface="Calibri" panose="020F0502020204030204" pitchFamily="34" charset="0"/>
                <a:cs typeface="Arial" panose="020B0604020202020204" pitchFamily="34" charset="0"/>
              </a:rPr>
              <a:t>Een </a:t>
            </a:r>
            <a:r>
              <a:rPr lang="nl-NL" sz="900" kern="100" dirty="0" err="1">
                <a:latin typeface="Arial" panose="020B0604020202020204" pitchFamily="34" charset="0"/>
                <a:ea typeface="Calibri" panose="020F0502020204030204" pitchFamily="34" charset="0"/>
                <a:cs typeface="Arial" panose="020B0604020202020204" pitchFamily="34" charset="0"/>
              </a:rPr>
              <a:t>augmented</a:t>
            </a:r>
            <a:r>
              <a:rPr lang="nl-NL" sz="900" kern="100" dirty="0">
                <a:latin typeface="Arial" panose="020B0604020202020204" pitchFamily="34" charset="0"/>
                <a:ea typeface="Calibri" panose="020F0502020204030204" pitchFamily="34" charset="0"/>
                <a:cs typeface="Arial" panose="020B0604020202020204" pitchFamily="34" charset="0"/>
              </a:rPr>
              <a:t> </a:t>
            </a:r>
            <a:r>
              <a:rPr lang="nl-NL" sz="900" kern="100" dirty="0" err="1">
                <a:latin typeface="Arial" panose="020B0604020202020204" pitchFamily="34" charset="0"/>
                <a:ea typeface="Calibri" panose="020F0502020204030204" pitchFamily="34" charset="0"/>
                <a:cs typeface="Arial" panose="020B0604020202020204" pitchFamily="34" charset="0"/>
              </a:rPr>
              <a:t>reality</a:t>
            </a:r>
            <a:r>
              <a:rPr lang="nl-NL" sz="900" kern="100" dirty="0">
                <a:latin typeface="Arial" panose="020B0604020202020204" pitchFamily="34" charset="0"/>
                <a:ea typeface="Calibri" panose="020F0502020204030204" pitchFamily="34" charset="0"/>
                <a:cs typeface="Arial" panose="020B0604020202020204" pitchFamily="34" charset="0"/>
              </a:rPr>
              <a:t> spel waarin bezoekers virtueel boven een stad zweven, locaties verkennen en missies uitvoeren, en zo de mogelijkheden van AR ontdekken.</a:t>
            </a:r>
          </a:p>
          <a:p>
            <a:endParaRPr lang="nl-NL" sz="900" b="1" dirty="0">
              <a:highlight>
                <a:srgbClr val="FFFF00"/>
              </a:highlight>
              <a:latin typeface="Arial" panose="020B0604020202020204" pitchFamily="34" charset="0"/>
              <a:cs typeface="Arial" panose="020B0604020202020204" pitchFamily="34" charset="0"/>
            </a:endParaRPr>
          </a:p>
        </p:txBody>
      </p:sp>
      <p:sp>
        <p:nvSpPr>
          <p:cNvPr id="15" name="Tekstvak 14">
            <a:extLst>
              <a:ext uri="{FF2B5EF4-FFF2-40B4-BE49-F238E27FC236}">
                <a16:creationId xmlns:a16="http://schemas.microsoft.com/office/drawing/2014/main" id="{A9B923B7-8FE5-EF31-E130-068633CFDAC1}"/>
              </a:ext>
            </a:extLst>
          </p:cNvPr>
          <p:cNvSpPr txBox="1"/>
          <p:nvPr/>
        </p:nvSpPr>
        <p:spPr>
          <a:xfrm>
            <a:off x="2701207" y="5536283"/>
            <a:ext cx="1932706" cy="1061829"/>
          </a:xfrm>
          <a:prstGeom prst="rect">
            <a:avLst/>
          </a:prstGeom>
          <a:noFill/>
        </p:spPr>
        <p:txBody>
          <a:bodyPr wrap="square">
            <a:spAutoFit/>
          </a:bodyPr>
          <a:lstStyle/>
          <a:p>
            <a:r>
              <a:rPr lang="nl-NL" sz="900" b="1" dirty="0">
                <a:highlight>
                  <a:srgbClr val="FFFF00"/>
                </a:highlight>
                <a:latin typeface="Arial" panose="020B0604020202020204" pitchFamily="34" charset="0"/>
                <a:cs typeface="Arial" panose="020B0604020202020204" pitchFamily="34" charset="0"/>
              </a:rPr>
              <a:t>22. FACE RECOGNITION</a:t>
            </a:r>
          </a:p>
          <a:p>
            <a:r>
              <a:rPr lang="nl-NL" sz="900" dirty="0">
                <a:latin typeface="Arial" panose="020B0604020202020204" pitchFamily="34" charset="0"/>
                <a:cs typeface="Arial" panose="020B0604020202020204" pitchFamily="34" charset="0"/>
              </a:rPr>
              <a:t>Interactieve installatie toont hoe gebruikers ongemerkt toestemming geven voor gezichtsdata, en confronteert hen met </a:t>
            </a:r>
            <a:r>
              <a:rPr lang="nl-NL" sz="900" dirty="0" err="1">
                <a:latin typeface="Arial" panose="020B0604020202020204" pitchFamily="34" charset="0"/>
                <a:cs typeface="Arial" panose="020B0604020202020204" pitchFamily="34" charset="0"/>
              </a:rPr>
              <a:t>privacyrisico’s</a:t>
            </a:r>
            <a:r>
              <a:rPr lang="nl-NL" sz="900" dirty="0">
                <a:latin typeface="Arial" panose="020B0604020202020204" pitchFamily="34" charset="0"/>
                <a:cs typeface="Arial" panose="020B0604020202020204" pitchFamily="34" charset="0"/>
              </a:rPr>
              <a:t>, AI-gebruik en verlies van controle.</a:t>
            </a:r>
            <a:endParaRPr lang="nl-NL" sz="900" b="1" dirty="0">
              <a:highlight>
                <a:srgbClr val="FFFF00"/>
              </a:highlight>
              <a:latin typeface="Arial" panose="020B0604020202020204" pitchFamily="34" charset="0"/>
              <a:cs typeface="Arial" panose="020B0604020202020204" pitchFamily="34" charset="0"/>
            </a:endParaRPr>
          </a:p>
        </p:txBody>
      </p:sp>
      <p:sp>
        <p:nvSpPr>
          <p:cNvPr id="17" name="Tekstvak 16">
            <a:extLst>
              <a:ext uri="{FF2B5EF4-FFF2-40B4-BE49-F238E27FC236}">
                <a16:creationId xmlns:a16="http://schemas.microsoft.com/office/drawing/2014/main" id="{E54B4A5E-F166-3C1D-E894-CEF9E90C54AA}"/>
              </a:ext>
            </a:extLst>
          </p:cNvPr>
          <p:cNvSpPr txBox="1"/>
          <p:nvPr/>
        </p:nvSpPr>
        <p:spPr>
          <a:xfrm>
            <a:off x="5142512" y="5552403"/>
            <a:ext cx="1787676" cy="784830"/>
          </a:xfrm>
          <a:prstGeom prst="rect">
            <a:avLst/>
          </a:prstGeom>
          <a:noFill/>
        </p:spPr>
        <p:txBody>
          <a:bodyPr wrap="square">
            <a:spAutoFit/>
          </a:bodyPr>
          <a:lstStyle/>
          <a:p>
            <a:r>
              <a:rPr lang="nl-NL" sz="900" b="1" dirty="0">
                <a:highlight>
                  <a:srgbClr val="FFFF00"/>
                </a:highlight>
                <a:latin typeface="Arial" panose="020B0604020202020204" pitchFamily="34" charset="0"/>
                <a:cs typeface="Arial" panose="020B0604020202020204" pitchFamily="34" charset="0"/>
              </a:rPr>
              <a:t>23. COUNTER-MOBILITY DEFENSIE</a:t>
            </a:r>
          </a:p>
          <a:p>
            <a:r>
              <a:rPr lang="nl-NL" sz="900" dirty="0"/>
              <a:t>Mensen meer inzichten krijgen of dingen leren over counter </a:t>
            </a:r>
            <a:r>
              <a:rPr lang="nl-NL" sz="900" dirty="0" err="1"/>
              <a:t>mobility</a:t>
            </a:r>
            <a:r>
              <a:rPr lang="nl-NL" sz="900" dirty="0"/>
              <a:t>.</a:t>
            </a:r>
            <a:endParaRPr lang="nl-NL" sz="900" b="1" dirty="0">
              <a:highlight>
                <a:srgbClr val="FFFF00"/>
              </a:highlight>
              <a:latin typeface="Arial" panose="020B0604020202020204" pitchFamily="34" charset="0"/>
              <a:cs typeface="Arial" panose="020B0604020202020204" pitchFamily="34" charset="0"/>
            </a:endParaRPr>
          </a:p>
        </p:txBody>
      </p:sp>
      <p:sp>
        <p:nvSpPr>
          <p:cNvPr id="22" name="Tekstvak 21">
            <a:extLst>
              <a:ext uri="{FF2B5EF4-FFF2-40B4-BE49-F238E27FC236}">
                <a16:creationId xmlns:a16="http://schemas.microsoft.com/office/drawing/2014/main" id="{76AE73F5-C31E-95EC-5177-729D98479E04}"/>
              </a:ext>
            </a:extLst>
          </p:cNvPr>
          <p:cNvSpPr txBox="1"/>
          <p:nvPr/>
        </p:nvSpPr>
        <p:spPr>
          <a:xfrm>
            <a:off x="7534897" y="5530347"/>
            <a:ext cx="1787676" cy="369332"/>
          </a:xfrm>
          <a:prstGeom prst="rect">
            <a:avLst/>
          </a:prstGeom>
          <a:noFill/>
        </p:spPr>
        <p:txBody>
          <a:bodyPr wrap="square">
            <a:spAutoFit/>
          </a:bodyPr>
          <a:lstStyle/>
          <a:p>
            <a:r>
              <a:rPr lang="nl-NL" sz="900" b="1" dirty="0">
                <a:highlight>
                  <a:srgbClr val="FFFF00"/>
                </a:highlight>
                <a:latin typeface="Arial" panose="020B0604020202020204" pitchFamily="34" charset="0"/>
                <a:cs typeface="Arial" panose="020B0604020202020204" pitchFamily="34" charset="0"/>
              </a:rPr>
              <a:t>24. GAME DESIGN</a:t>
            </a:r>
          </a:p>
          <a:p>
            <a:r>
              <a:rPr lang="nl-NL" sz="900" b="1" dirty="0">
                <a:highlight>
                  <a:srgbClr val="FFFF00"/>
                </a:highlight>
                <a:latin typeface="Arial" panose="020B0604020202020204" pitchFamily="34" charset="0"/>
                <a:cs typeface="Arial" panose="020B0604020202020204" pitchFamily="34" charset="0"/>
              </a:rPr>
              <a:t>.</a:t>
            </a:r>
          </a:p>
        </p:txBody>
      </p:sp>
      <p:pic>
        <p:nvPicPr>
          <p:cNvPr id="19" name="Afbeelding 18" descr="Schattige gele robot">
            <a:extLst>
              <a:ext uri="{FF2B5EF4-FFF2-40B4-BE49-F238E27FC236}">
                <a16:creationId xmlns:a16="http://schemas.microsoft.com/office/drawing/2014/main" id="{CC2CC3C3-3EDA-7BA7-2E24-8E56ABA1F1C5}"/>
              </a:ext>
            </a:extLst>
          </p:cNvPr>
          <p:cNvPicPr>
            <a:picLocks noChangeAspect="1"/>
          </p:cNvPicPr>
          <p:nvPr/>
        </p:nvPicPr>
        <p:blipFill>
          <a:blip r:embed="rId7">
            <a:extLst>
              <a:ext uri="{28A0092B-C50C-407E-A947-70E740481C1C}">
                <a14:useLocalDpi xmlns:a14="http://schemas.microsoft.com/office/drawing/2010/main" val="0"/>
              </a:ext>
            </a:extLst>
          </a:blip>
          <a:srcRect l="17410" r="17410"/>
          <a:stretch/>
        </p:blipFill>
        <p:spPr>
          <a:xfrm>
            <a:off x="368239" y="236138"/>
            <a:ext cx="1787676" cy="1830670"/>
          </a:xfrm>
          <a:prstGeom prst="rect">
            <a:avLst/>
          </a:prstGeom>
        </p:spPr>
      </p:pic>
      <p:pic>
        <p:nvPicPr>
          <p:cNvPr id="23" name="Afbeelding 22">
            <a:extLst>
              <a:ext uri="{FF2B5EF4-FFF2-40B4-BE49-F238E27FC236}">
                <a16:creationId xmlns:a16="http://schemas.microsoft.com/office/drawing/2014/main" id="{7D19D5BF-413A-4159-4DA6-1380D5439B0F}"/>
              </a:ext>
            </a:extLst>
          </p:cNvPr>
          <p:cNvPicPr>
            <a:picLocks noChangeAspect="1"/>
          </p:cNvPicPr>
          <p:nvPr/>
        </p:nvPicPr>
        <p:blipFill>
          <a:blip r:embed="rId8">
            <a:extLst>
              <a:ext uri="{28A0092B-C50C-407E-A947-70E740481C1C}">
                <a14:useLocalDpi xmlns:a14="http://schemas.microsoft.com/office/drawing/2010/main" val="0"/>
              </a:ext>
            </a:extLst>
          </a:blip>
          <a:srcRect l="13878" r="13878"/>
          <a:stretch/>
        </p:blipFill>
        <p:spPr>
          <a:xfrm>
            <a:off x="5130176" y="3699677"/>
            <a:ext cx="1787676" cy="1830670"/>
          </a:xfrm>
          <a:prstGeom prst="rect">
            <a:avLst/>
          </a:prstGeom>
        </p:spPr>
      </p:pic>
      <p:pic>
        <p:nvPicPr>
          <p:cNvPr id="24" name="Afbeelding 23">
            <a:extLst>
              <a:ext uri="{FF2B5EF4-FFF2-40B4-BE49-F238E27FC236}">
                <a16:creationId xmlns:a16="http://schemas.microsoft.com/office/drawing/2014/main" id="{03E2814E-168E-5E13-692E-DA7C26E03313}"/>
              </a:ext>
            </a:extLst>
          </p:cNvPr>
          <p:cNvPicPr>
            <a:picLocks noChangeAspect="1"/>
          </p:cNvPicPr>
          <p:nvPr/>
        </p:nvPicPr>
        <p:blipFill>
          <a:blip r:embed="rId3">
            <a:extLst>
              <a:ext uri="{28A0092B-C50C-407E-A947-70E740481C1C}">
                <a14:useLocalDpi xmlns:a14="http://schemas.microsoft.com/office/drawing/2010/main" val="0"/>
              </a:ext>
            </a:extLst>
          </a:blip>
          <a:srcRect t="131" b="131"/>
          <a:stretch/>
        </p:blipFill>
        <p:spPr>
          <a:xfrm>
            <a:off x="7534897" y="3622176"/>
            <a:ext cx="1787676" cy="1830670"/>
          </a:xfrm>
          <a:prstGeom prst="rect">
            <a:avLst/>
          </a:prstGeom>
        </p:spPr>
      </p:pic>
      <p:pic>
        <p:nvPicPr>
          <p:cNvPr id="6" name="Afbeelding 5">
            <a:extLst>
              <a:ext uri="{FF2B5EF4-FFF2-40B4-BE49-F238E27FC236}">
                <a16:creationId xmlns:a16="http://schemas.microsoft.com/office/drawing/2014/main" id="{B02843A6-4B2B-FD33-11AA-5F58F5814A15}"/>
              </a:ext>
            </a:extLst>
          </p:cNvPr>
          <p:cNvPicPr>
            <a:picLocks noChangeAspect="1"/>
          </p:cNvPicPr>
          <p:nvPr/>
        </p:nvPicPr>
        <p:blipFill>
          <a:blip r:embed="rId9"/>
          <a:srcRect l="2912" t="2097" r="4695" b="37446"/>
          <a:stretch>
            <a:fillRect/>
          </a:stretch>
        </p:blipFill>
        <p:spPr>
          <a:xfrm>
            <a:off x="2713533" y="3692906"/>
            <a:ext cx="1972890" cy="1844211"/>
          </a:xfrm>
          <a:prstGeom prst="rect">
            <a:avLst/>
          </a:prstGeom>
        </p:spPr>
      </p:pic>
    </p:spTree>
    <p:extLst>
      <p:ext uri="{BB962C8B-B14F-4D97-AF65-F5344CB8AC3E}">
        <p14:creationId xmlns:p14="http://schemas.microsoft.com/office/powerpoint/2010/main" val="3413724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45B02-436E-3E8F-B2D1-FD2CB64F3E6F}"/>
            </a:ext>
          </a:extLst>
        </p:cNvPr>
        <p:cNvGrpSpPr/>
        <p:nvPr/>
      </p:nvGrpSpPr>
      <p:grpSpPr>
        <a:xfrm>
          <a:off x="0" y="0"/>
          <a:ext cx="0" cy="0"/>
          <a:chOff x="0" y="0"/>
          <a:chExt cx="0" cy="0"/>
        </a:xfrm>
      </p:grpSpPr>
      <p:sp>
        <p:nvSpPr>
          <p:cNvPr id="33" name="Tekstvak 32">
            <a:extLst>
              <a:ext uri="{FF2B5EF4-FFF2-40B4-BE49-F238E27FC236}">
                <a16:creationId xmlns:a16="http://schemas.microsoft.com/office/drawing/2014/main" id="{572C1C19-43AE-FCD7-6CD6-45DAA105EFEC}"/>
              </a:ext>
            </a:extLst>
          </p:cNvPr>
          <p:cNvSpPr txBox="1"/>
          <p:nvPr/>
        </p:nvSpPr>
        <p:spPr>
          <a:xfrm>
            <a:off x="327114" y="2029770"/>
            <a:ext cx="1775340" cy="338554"/>
          </a:xfrm>
          <a:prstGeom prst="rect">
            <a:avLst/>
          </a:prstGeom>
          <a:noFill/>
        </p:spPr>
        <p:txBody>
          <a:bodyPr wrap="square">
            <a:spAutoFit/>
          </a:bodyPr>
          <a:lstStyle/>
          <a:p>
            <a:r>
              <a:rPr lang="nl-NL" sz="800" b="1" dirty="0">
                <a:highlight>
                  <a:srgbClr val="FFFF00"/>
                </a:highlight>
                <a:latin typeface="Arial" panose="020B0604020202020204" pitchFamily="34" charset="0"/>
                <a:cs typeface="Arial" panose="020B0604020202020204" pitchFamily="34" charset="0"/>
              </a:rPr>
              <a:t>25. GAME DESIGN</a:t>
            </a:r>
          </a:p>
          <a:p>
            <a:endParaRPr lang="nl-NL" sz="800" b="1" dirty="0">
              <a:highlight>
                <a:srgbClr val="FFFF00"/>
              </a:highlight>
              <a:latin typeface="Arial" panose="020B0604020202020204" pitchFamily="34" charset="0"/>
              <a:cs typeface="Arial" panose="020B0604020202020204" pitchFamily="34" charset="0"/>
            </a:endParaRPr>
          </a:p>
        </p:txBody>
      </p:sp>
      <p:pic>
        <p:nvPicPr>
          <p:cNvPr id="2" name="Afbeelding 1">
            <a:extLst>
              <a:ext uri="{FF2B5EF4-FFF2-40B4-BE49-F238E27FC236}">
                <a16:creationId xmlns:a16="http://schemas.microsoft.com/office/drawing/2014/main" id="{69C5DE2B-F607-2185-FDB9-4C642CECD0F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42854" y="236138"/>
            <a:ext cx="1746922" cy="1793632"/>
          </a:xfrm>
          <a:prstGeom prst="rect">
            <a:avLst/>
          </a:prstGeom>
        </p:spPr>
      </p:pic>
      <p:sp>
        <p:nvSpPr>
          <p:cNvPr id="4" name="Tekstvak 3">
            <a:extLst>
              <a:ext uri="{FF2B5EF4-FFF2-40B4-BE49-F238E27FC236}">
                <a16:creationId xmlns:a16="http://schemas.microsoft.com/office/drawing/2014/main" id="{FCC90EE0-80BA-2542-1394-7C520FF8DC8D}"/>
              </a:ext>
            </a:extLst>
          </p:cNvPr>
          <p:cNvSpPr txBox="1"/>
          <p:nvPr/>
        </p:nvSpPr>
        <p:spPr>
          <a:xfrm>
            <a:off x="2713543" y="2029770"/>
            <a:ext cx="1775340" cy="369332"/>
          </a:xfrm>
          <a:prstGeom prst="rect">
            <a:avLst/>
          </a:prstGeom>
          <a:noFill/>
        </p:spPr>
        <p:txBody>
          <a:bodyPr wrap="square">
            <a:spAutoFit/>
          </a:bodyPr>
          <a:lstStyle/>
          <a:p>
            <a:r>
              <a:rPr lang="nl-NL" sz="900" b="1" dirty="0">
                <a:highlight>
                  <a:srgbClr val="FFFF00"/>
                </a:highlight>
                <a:latin typeface="Arial" panose="020B0604020202020204" pitchFamily="34" charset="0"/>
                <a:cs typeface="Arial" panose="020B0604020202020204" pitchFamily="34" charset="0"/>
              </a:rPr>
              <a:t>26. GAME DESIGN</a:t>
            </a:r>
          </a:p>
          <a:p>
            <a:endParaRPr lang="nl-NL" sz="900" b="1" dirty="0">
              <a:highlight>
                <a:srgbClr val="FFFF00"/>
              </a:highlight>
              <a:latin typeface="Arial" panose="020B0604020202020204" pitchFamily="34" charset="0"/>
              <a:cs typeface="Arial" panose="020B0604020202020204" pitchFamily="34" charset="0"/>
            </a:endParaRPr>
          </a:p>
        </p:txBody>
      </p:sp>
      <p:sp>
        <p:nvSpPr>
          <p:cNvPr id="5" name="Tekstvak 4">
            <a:extLst>
              <a:ext uri="{FF2B5EF4-FFF2-40B4-BE49-F238E27FC236}">
                <a16:creationId xmlns:a16="http://schemas.microsoft.com/office/drawing/2014/main" id="{02DA1366-4A43-8BCE-47B4-ED7CBFDA4496}"/>
              </a:ext>
            </a:extLst>
          </p:cNvPr>
          <p:cNvSpPr txBox="1"/>
          <p:nvPr/>
        </p:nvSpPr>
        <p:spPr>
          <a:xfrm>
            <a:off x="5142512" y="2029770"/>
            <a:ext cx="1775340" cy="1546834"/>
          </a:xfrm>
          <a:prstGeom prst="rect">
            <a:avLst/>
          </a:prstGeom>
          <a:noFill/>
        </p:spPr>
        <p:txBody>
          <a:bodyPr wrap="square">
            <a:spAutoFit/>
          </a:bodyPr>
          <a:lstStyle/>
          <a:p>
            <a:pPr>
              <a:lnSpc>
                <a:spcPct val="150000"/>
              </a:lnSpc>
            </a:pPr>
            <a:r>
              <a:rPr lang="en-GB" sz="800" b="1" dirty="0">
                <a:highlight>
                  <a:srgbClr val="FFFF00"/>
                </a:highlight>
                <a:latin typeface="Arial" panose="020B0604020202020204" pitchFamily="34" charset="0"/>
                <a:cs typeface="Arial" panose="020B0604020202020204" pitchFamily="34" charset="0"/>
              </a:rPr>
              <a:t>27. BATTLE TANKS: DRAW &amp; DESTROY</a:t>
            </a:r>
          </a:p>
          <a:p>
            <a:pPr>
              <a:lnSpc>
                <a:spcPct val="150000"/>
              </a:lnSpc>
            </a:pPr>
            <a:r>
              <a:rPr lang="nl-NL" sz="800" kern="100" dirty="0">
                <a:latin typeface="Arial" panose="020B0604020202020204" pitchFamily="34" charset="0"/>
                <a:ea typeface="Calibri" panose="020F0502020204030204" pitchFamily="34" charset="0"/>
                <a:cs typeface="Arial" panose="020B0604020202020204" pitchFamily="34" charset="0"/>
              </a:rPr>
              <a:t>Een speelse game waarin spelers hun eigen tanks tekenen en deze vervolgens tot leven zien komen om tegen elkaar te strijden in een interactieve </a:t>
            </a:r>
            <a:r>
              <a:rPr lang="nl-NL" sz="800" kern="100" dirty="0" err="1">
                <a:latin typeface="Arial" panose="020B0604020202020204" pitchFamily="34" charset="0"/>
                <a:ea typeface="Calibri" panose="020F0502020204030204" pitchFamily="34" charset="0"/>
                <a:cs typeface="Arial" panose="020B0604020202020204" pitchFamily="34" charset="0"/>
              </a:rPr>
              <a:t>battle</a:t>
            </a:r>
            <a:r>
              <a:rPr lang="nl-NL" sz="800" kern="100" dirty="0">
                <a:latin typeface="Arial" panose="020B0604020202020204" pitchFamily="34" charset="0"/>
                <a:ea typeface="Calibri" panose="020F0502020204030204" pitchFamily="34" charset="0"/>
                <a:cs typeface="Arial" panose="020B0604020202020204" pitchFamily="34" charset="0"/>
              </a:rPr>
              <a:t>.</a:t>
            </a:r>
          </a:p>
          <a:p>
            <a:pPr>
              <a:lnSpc>
                <a:spcPct val="150000"/>
              </a:lnSpc>
            </a:pPr>
            <a:endParaRPr lang="en-GB" sz="800" b="1" dirty="0">
              <a:highlight>
                <a:srgbClr val="FFFF00"/>
              </a:highlight>
              <a:latin typeface="Arial" panose="020B0604020202020204" pitchFamily="34" charset="0"/>
              <a:cs typeface="Arial" panose="020B0604020202020204" pitchFamily="34" charset="0"/>
            </a:endParaRPr>
          </a:p>
        </p:txBody>
      </p:sp>
      <p:pic>
        <p:nvPicPr>
          <p:cNvPr id="7" name="Afbeelding 6">
            <a:extLst>
              <a:ext uri="{FF2B5EF4-FFF2-40B4-BE49-F238E27FC236}">
                <a16:creationId xmlns:a16="http://schemas.microsoft.com/office/drawing/2014/main" id="{E33DE326-B64D-F7B8-B341-0D817B32B58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125740" y="237658"/>
            <a:ext cx="1790592" cy="1790592"/>
          </a:xfrm>
          <a:prstGeom prst="rect">
            <a:avLst/>
          </a:prstGeom>
        </p:spPr>
      </p:pic>
      <p:pic>
        <p:nvPicPr>
          <p:cNvPr id="9" name="Afbeelding 8">
            <a:extLst>
              <a:ext uri="{FF2B5EF4-FFF2-40B4-BE49-F238E27FC236}">
                <a16:creationId xmlns:a16="http://schemas.microsoft.com/office/drawing/2014/main" id="{1D8F2D09-578B-A8D9-1FB1-CE74E9196BD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552296" y="259493"/>
            <a:ext cx="1746922" cy="1746922"/>
          </a:xfrm>
          <a:prstGeom prst="rect">
            <a:avLst/>
          </a:prstGeom>
        </p:spPr>
      </p:pic>
      <p:sp>
        <p:nvSpPr>
          <p:cNvPr id="10" name="Tekstvak 9">
            <a:extLst>
              <a:ext uri="{FF2B5EF4-FFF2-40B4-BE49-F238E27FC236}">
                <a16:creationId xmlns:a16="http://schemas.microsoft.com/office/drawing/2014/main" id="{B60CE58F-E5E7-4213-CE62-D217F92DD209}"/>
              </a:ext>
            </a:extLst>
          </p:cNvPr>
          <p:cNvSpPr txBox="1"/>
          <p:nvPr/>
        </p:nvSpPr>
        <p:spPr>
          <a:xfrm>
            <a:off x="7528941" y="2029770"/>
            <a:ext cx="1793632" cy="1362168"/>
          </a:xfrm>
          <a:prstGeom prst="rect">
            <a:avLst/>
          </a:prstGeom>
          <a:noFill/>
        </p:spPr>
        <p:txBody>
          <a:bodyPr wrap="square">
            <a:spAutoFit/>
          </a:bodyPr>
          <a:lstStyle/>
          <a:p>
            <a:pPr>
              <a:lnSpc>
                <a:spcPct val="150000"/>
              </a:lnSpc>
            </a:pPr>
            <a:r>
              <a:rPr lang="en-GB" sz="800" b="1" dirty="0">
                <a:highlight>
                  <a:srgbClr val="FFFF00"/>
                </a:highlight>
                <a:latin typeface="Arial" panose="020B0604020202020204" pitchFamily="34" charset="0"/>
                <a:cs typeface="Arial" panose="020B0604020202020204" pitchFamily="34" charset="0"/>
              </a:rPr>
              <a:t>28. WHAT’S INSIDE THE ARCADE?</a:t>
            </a:r>
          </a:p>
          <a:p>
            <a:pPr>
              <a:lnSpc>
                <a:spcPct val="150000"/>
              </a:lnSpc>
            </a:pPr>
            <a:r>
              <a:rPr lang="nl-NL" sz="800" kern="100" dirty="0">
                <a:latin typeface="Arial" panose="020B0604020202020204" pitchFamily="34" charset="0"/>
                <a:ea typeface="Calibri" panose="020F0502020204030204" pitchFamily="34" charset="0"/>
                <a:cs typeface="Arial" panose="020B0604020202020204" pitchFamily="34" charset="0"/>
              </a:rPr>
              <a:t>Een project dat inzicht geeft in de techniek en geschiedenis achter arcadegames, en laat zien hoe deze klassieke spellen zijn opgebouwd en werken.</a:t>
            </a:r>
          </a:p>
        </p:txBody>
      </p:sp>
      <p:pic>
        <p:nvPicPr>
          <p:cNvPr id="11" name="Afbeelding 10">
            <a:extLst>
              <a:ext uri="{FF2B5EF4-FFF2-40B4-BE49-F238E27FC236}">
                <a16:creationId xmlns:a16="http://schemas.microsoft.com/office/drawing/2014/main" id="{2AF8383D-B4A0-D19E-A8E3-5CC137A07BE7}"/>
              </a:ext>
            </a:extLst>
          </p:cNvPr>
          <p:cNvPicPr>
            <a:picLocks noChangeAspect="1"/>
          </p:cNvPicPr>
          <p:nvPr/>
        </p:nvPicPr>
        <p:blipFill>
          <a:blip r:embed="rId3">
            <a:extLst>
              <a:ext uri="{28A0092B-C50C-407E-A947-70E740481C1C}">
                <a14:useLocalDpi xmlns:a14="http://schemas.microsoft.com/office/drawing/2010/main" val="0"/>
              </a:ext>
            </a:extLst>
          </a:blip>
          <a:srcRect t="131" b="131"/>
          <a:stretch/>
        </p:blipFill>
        <p:spPr>
          <a:xfrm>
            <a:off x="310332" y="3413994"/>
            <a:ext cx="1787676" cy="1830670"/>
          </a:xfrm>
          <a:prstGeom prst="rect">
            <a:avLst/>
          </a:prstGeom>
        </p:spPr>
      </p:pic>
      <p:sp>
        <p:nvSpPr>
          <p:cNvPr id="13" name="Tekstvak 12">
            <a:extLst>
              <a:ext uri="{FF2B5EF4-FFF2-40B4-BE49-F238E27FC236}">
                <a16:creationId xmlns:a16="http://schemas.microsoft.com/office/drawing/2014/main" id="{BB171167-82E5-CDB5-29C6-9E20287220C3}"/>
              </a:ext>
            </a:extLst>
          </p:cNvPr>
          <p:cNvSpPr txBox="1"/>
          <p:nvPr/>
        </p:nvSpPr>
        <p:spPr>
          <a:xfrm>
            <a:off x="270780" y="5271200"/>
            <a:ext cx="1787676" cy="1728615"/>
          </a:xfrm>
          <a:prstGeom prst="rect">
            <a:avLst/>
          </a:prstGeom>
          <a:noFill/>
        </p:spPr>
        <p:txBody>
          <a:bodyPr wrap="square">
            <a:spAutoFit/>
          </a:bodyPr>
          <a:lstStyle/>
          <a:p>
            <a:pPr>
              <a:lnSpc>
                <a:spcPct val="150000"/>
              </a:lnSpc>
            </a:pPr>
            <a:r>
              <a:rPr lang="nl-NL" sz="900" b="1" dirty="0">
                <a:highlight>
                  <a:srgbClr val="FFFF00"/>
                </a:highlight>
                <a:latin typeface="Arial" panose="020B0604020202020204" pitchFamily="34" charset="0"/>
                <a:cs typeface="Arial" panose="020B0604020202020204" pitchFamily="34" charset="0"/>
              </a:rPr>
              <a:t>29. KEEP CONTROL GAME</a:t>
            </a:r>
          </a:p>
          <a:p>
            <a:pPr>
              <a:lnSpc>
                <a:spcPct val="150000"/>
              </a:lnSpc>
            </a:pPr>
            <a:r>
              <a:rPr lang="nl-NL" sz="900" kern="100" dirty="0">
                <a:latin typeface="Arial" panose="020B0604020202020204" pitchFamily="34" charset="0"/>
                <a:ea typeface="Calibri" panose="020F0502020204030204" pitchFamily="34" charset="0"/>
                <a:cs typeface="Arial" panose="020B0604020202020204" pitchFamily="34" charset="0"/>
              </a:rPr>
              <a:t>Een game waarin spelers geconfronteerd worden met afleiding en controleverlies, en leren hoe focus en aandacht essentieel zijn om succesvol te blijven spelen.</a:t>
            </a:r>
          </a:p>
          <a:p>
            <a:pPr>
              <a:lnSpc>
                <a:spcPct val="150000"/>
              </a:lnSpc>
            </a:pPr>
            <a:endParaRPr lang="nl-NL" sz="900" b="1" dirty="0">
              <a:highlight>
                <a:srgbClr val="FFFF00"/>
              </a:highlight>
              <a:latin typeface="Arial" panose="020B0604020202020204" pitchFamily="34" charset="0"/>
              <a:cs typeface="Arial" panose="020B0604020202020204" pitchFamily="34" charset="0"/>
            </a:endParaRPr>
          </a:p>
        </p:txBody>
      </p:sp>
      <p:pic>
        <p:nvPicPr>
          <p:cNvPr id="14" name="Afbeelding 13">
            <a:extLst>
              <a:ext uri="{FF2B5EF4-FFF2-40B4-BE49-F238E27FC236}">
                <a16:creationId xmlns:a16="http://schemas.microsoft.com/office/drawing/2014/main" id="{68BB1181-A2B9-45D0-ED8F-06DC4C9ECF79}"/>
              </a:ext>
            </a:extLst>
          </p:cNvPr>
          <p:cNvPicPr>
            <a:picLocks noChangeAspect="1"/>
          </p:cNvPicPr>
          <p:nvPr/>
        </p:nvPicPr>
        <p:blipFill>
          <a:blip r:embed="rId6">
            <a:extLst>
              <a:ext uri="{28A0092B-C50C-407E-A947-70E740481C1C}">
                <a14:useLocalDpi xmlns:a14="http://schemas.microsoft.com/office/drawing/2010/main" val="0"/>
              </a:ext>
            </a:extLst>
          </a:blip>
          <a:srcRect l="1174" r="1174"/>
          <a:stretch/>
        </p:blipFill>
        <p:spPr>
          <a:xfrm>
            <a:off x="2789801" y="3413994"/>
            <a:ext cx="1787676" cy="1830670"/>
          </a:xfrm>
          <a:prstGeom prst="rect">
            <a:avLst/>
          </a:prstGeom>
        </p:spPr>
      </p:pic>
      <p:sp>
        <p:nvSpPr>
          <p:cNvPr id="15" name="Tekstvak 14">
            <a:extLst>
              <a:ext uri="{FF2B5EF4-FFF2-40B4-BE49-F238E27FC236}">
                <a16:creationId xmlns:a16="http://schemas.microsoft.com/office/drawing/2014/main" id="{D982CA5F-9730-F22B-0F1C-BEC80A0D9760}"/>
              </a:ext>
            </a:extLst>
          </p:cNvPr>
          <p:cNvSpPr txBox="1"/>
          <p:nvPr/>
        </p:nvSpPr>
        <p:spPr>
          <a:xfrm>
            <a:off x="2696771" y="5228544"/>
            <a:ext cx="1787676" cy="1520866"/>
          </a:xfrm>
          <a:prstGeom prst="rect">
            <a:avLst/>
          </a:prstGeom>
          <a:noFill/>
        </p:spPr>
        <p:txBody>
          <a:bodyPr wrap="square">
            <a:spAutoFit/>
          </a:bodyPr>
          <a:lstStyle/>
          <a:p>
            <a:pPr>
              <a:lnSpc>
                <a:spcPct val="150000"/>
              </a:lnSpc>
            </a:pPr>
            <a:r>
              <a:rPr lang="nl-NL" sz="900" b="1" dirty="0">
                <a:highlight>
                  <a:srgbClr val="FFFF00"/>
                </a:highlight>
                <a:latin typeface="Arial" panose="020B0604020202020204" pitchFamily="34" charset="0"/>
                <a:cs typeface="Arial" panose="020B0604020202020204" pitchFamily="34" charset="0"/>
              </a:rPr>
              <a:t>30. DISTRACTION TRIVIA</a:t>
            </a:r>
          </a:p>
          <a:p>
            <a:pPr>
              <a:lnSpc>
                <a:spcPct val="150000"/>
              </a:lnSpc>
            </a:pPr>
            <a:r>
              <a:rPr lang="nl-NL" sz="900" kern="100" dirty="0">
                <a:latin typeface="Arial" panose="020B0604020202020204" pitchFamily="34" charset="0"/>
                <a:ea typeface="Calibri" panose="020F0502020204030204" pitchFamily="34" charset="0"/>
                <a:cs typeface="Arial" panose="020B0604020202020204" pitchFamily="34" charset="0"/>
              </a:rPr>
              <a:t>Een speelse ervaring waarin afleiding centraal staat, en bezoekers ontdekken hoe makkelijk focus verloren gaat terwijl ze proberen een zo hoog mogelijke score te behalen</a:t>
            </a:r>
            <a:endParaRPr lang="nl-NL" sz="900" b="1" dirty="0">
              <a:highlight>
                <a:srgbClr val="FFFF00"/>
              </a:highlight>
              <a:latin typeface="Arial" panose="020B0604020202020204" pitchFamily="34" charset="0"/>
              <a:cs typeface="Arial" panose="020B0604020202020204" pitchFamily="34" charset="0"/>
            </a:endParaRPr>
          </a:p>
        </p:txBody>
      </p:sp>
      <p:sp>
        <p:nvSpPr>
          <p:cNvPr id="17" name="Tekstvak 16">
            <a:extLst>
              <a:ext uri="{FF2B5EF4-FFF2-40B4-BE49-F238E27FC236}">
                <a16:creationId xmlns:a16="http://schemas.microsoft.com/office/drawing/2014/main" id="{03FF52E5-D26B-8820-92A4-7FA6CA49BEC8}"/>
              </a:ext>
            </a:extLst>
          </p:cNvPr>
          <p:cNvSpPr txBox="1"/>
          <p:nvPr/>
        </p:nvSpPr>
        <p:spPr>
          <a:xfrm>
            <a:off x="5138076" y="5244664"/>
            <a:ext cx="1951152" cy="1520866"/>
          </a:xfrm>
          <a:prstGeom prst="rect">
            <a:avLst/>
          </a:prstGeom>
          <a:noFill/>
        </p:spPr>
        <p:txBody>
          <a:bodyPr wrap="square">
            <a:spAutoFit/>
          </a:bodyPr>
          <a:lstStyle/>
          <a:p>
            <a:pPr>
              <a:lnSpc>
                <a:spcPct val="150000"/>
              </a:lnSpc>
            </a:pPr>
            <a:r>
              <a:rPr lang="nl-NL" sz="900" b="1" dirty="0">
                <a:highlight>
                  <a:srgbClr val="FFFF00"/>
                </a:highlight>
                <a:latin typeface="Arial" panose="020B0604020202020204" pitchFamily="34" charset="0"/>
                <a:cs typeface="Arial" panose="020B0604020202020204" pitchFamily="34" charset="0"/>
              </a:rPr>
              <a:t>31. ATTENTION BY ART</a:t>
            </a:r>
          </a:p>
          <a:p>
            <a:pPr>
              <a:lnSpc>
                <a:spcPct val="150000"/>
              </a:lnSpc>
            </a:pPr>
            <a:r>
              <a:rPr lang="nl-NL" sz="900" kern="100" dirty="0">
                <a:latin typeface="Arial" panose="020B0604020202020204" pitchFamily="34" charset="0"/>
                <a:ea typeface="Calibri" panose="020F0502020204030204" pitchFamily="34" charset="0"/>
                <a:cs typeface="Arial" panose="020B0604020202020204" pitchFamily="34" charset="0"/>
              </a:rPr>
              <a:t>Een artistieke installatie waarin visuele interactie en digitale kunst samenkomen, en bezoekers ervaren hoe aandacht wordt gestuurd of juist afgeleid door beeld en interactie.</a:t>
            </a:r>
            <a:endParaRPr lang="nl-NL" sz="900" b="1" dirty="0">
              <a:highlight>
                <a:srgbClr val="FFFF00"/>
              </a:highlight>
              <a:latin typeface="Arial" panose="020B0604020202020204" pitchFamily="34" charset="0"/>
              <a:cs typeface="Arial" panose="020B0604020202020204" pitchFamily="34" charset="0"/>
            </a:endParaRPr>
          </a:p>
        </p:txBody>
      </p:sp>
      <p:pic>
        <p:nvPicPr>
          <p:cNvPr id="19" name="Afbeelding 18" descr="Schattige gele robot">
            <a:extLst>
              <a:ext uri="{FF2B5EF4-FFF2-40B4-BE49-F238E27FC236}">
                <a16:creationId xmlns:a16="http://schemas.microsoft.com/office/drawing/2014/main" id="{0EA901B3-5BC9-87CB-BC8F-DDC68B85B40E}"/>
              </a:ext>
            </a:extLst>
          </p:cNvPr>
          <p:cNvPicPr>
            <a:picLocks noChangeAspect="1"/>
          </p:cNvPicPr>
          <p:nvPr/>
        </p:nvPicPr>
        <p:blipFill>
          <a:blip r:embed="rId7">
            <a:extLst>
              <a:ext uri="{28A0092B-C50C-407E-A947-70E740481C1C}">
                <a14:useLocalDpi xmlns:a14="http://schemas.microsoft.com/office/drawing/2010/main" val="0"/>
              </a:ext>
            </a:extLst>
          </a:blip>
          <a:srcRect l="17410" r="17410"/>
          <a:stretch/>
        </p:blipFill>
        <p:spPr>
          <a:xfrm>
            <a:off x="368239" y="236138"/>
            <a:ext cx="1787676" cy="1830670"/>
          </a:xfrm>
          <a:prstGeom prst="rect">
            <a:avLst/>
          </a:prstGeom>
        </p:spPr>
      </p:pic>
      <p:pic>
        <p:nvPicPr>
          <p:cNvPr id="23" name="Afbeelding 22">
            <a:extLst>
              <a:ext uri="{FF2B5EF4-FFF2-40B4-BE49-F238E27FC236}">
                <a16:creationId xmlns:a16="http://schemas.microsoft.com/office/drawing/2014/main" id="{B0941789-2413-E147-3096-37E4EF55198F}"/>
              </a:ext>
            </a:extLst>
          </p:cNvPr>
          <p:cNvPicPr>
            <a:picLocks noChangeAspect="1"/>
          </p:cNvPicPr>
          <p:nvPr/>
        </p:nvPicPr>
        <p:blipFill>
          <a:blip r:embed="rId3">
            <a:extLst>
              <a:ext uri="{28A0092B-C50C-407E-A947-70E740481C1C}">
                <a14:useLocalDpi xmlns:a14="http://schemas.microsoft.com/office/drawing/2010/main" val="0"/>
              </a:ext>
            </a:extLst>
          </a:blip>
          <a:srcRect t="131" b="131"/>
          <a:stretch/>
        </p:blipFill>
        <p:spPr>
          <a:xfrm>
            <a:off x="5125740" y="3391938"/>
            <a:ext cx="1787676" cy="1830670"/>
          </a:xfrm>
          <a:prstGeom prst="rect">
            <a:avLst/>
          </a:prstGeom>
        </p:spPr>
      </p:pic>
    </p:spTree>
    <p:extLst>
      <p:ext uri="{BB962C8B-B14F-4D97-AF65-F5344CB8AC3E}">
        <p14:creationId xmlns:p14="http://schemas.microsoft.com/office/powerpoint/2010/main" val="1423658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DCE9E-8EF0-DC78-9B27-6D20A3B705D5}"/>
            </a:ext>
          </a:extLst>
        </p:cNvPr>
        <p:cNvGrpSpPr/>
        <p:nvPr/>
      </p:nvGrpSpPr>
      <p:grpSpPr>
        <a:xfrm>
          <a:off x="0" y="0"/>
          <a:ext cx="0" cy="0"/>
          <a:chOff x="0" y="0"/>
          <a:chExt cx="0" cy="0"/>
        </a:xfrm>
      </p:grpSpPr>
      <p:pic>
        <p:nvPicPr>
          <p:cNvPr id="10" name="Graphic 9">
            <a:extLst>
              <a:ext uri="{FF2B5EF4-FFF2-40B4-BE49-F238E27FC236}">
                <a16:creationId xmlns:a16="http://schemas.microsoft.com/office/drawing/2014/main" id="{CA5361C4-AFE7-963A-C3B8-FD713CE287B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55108" y="808414"/>
            <a:ext cx="3070515" cy="496374"/>
          </a:xfrm>
          <a:prstGeom prst="rect">
            <a:avLst/>
          </a:prstGeom>
        </p:spPr>
      </p:pic>
      <p:pic>
        <p:nvPicPr>
          <p:cNvPr id="11" name="Graphic 10">
            <a:extLst>
              <a:ext uri="{FF2B5EF4-FFF2-40B4-BE49-F238E27FC236}">
                <a16:creationId xmlns:a16="http://schemas.microsoft.com/office/drawing/2014/main" id="{1324A472-E992-8936-95AA-7F012A57228B}"/>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rot="5400000">
            <a:off x="-403356" y="670943"/>
            <a:ext cx="2074403" cy="1267691"/>
          </a:xfrm>
          <a:prstGeom prst="rect">
            <a:avLst/>
          </a:prstGeom>
        </p:spPr>
      </p:pic>
      <p:pic>
        <p:nvPicPr>
          <p:cNvPr id="12" name="Graphic 11">
            <a:extLst>
              <a:ext uri="{FF2B5EF4-FFF2-40B4-BE49-F238E27FC236}">
                <a16:creationId xmlns:a16="http://schemas.microsoft.com/office/drawing/2014/main" id="{B1EDB01C-8508-0EAE-7D52-C5297FB0C90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5713" y="133028"/>
            <a:ext cx="496375" cy="496375"/>
          </a:xfrm>
          <a:prstGeom prst="rect">
            <a:avLst/>
          </a:prstGeom>
        </p:spPr>
      </p:pic>
      <p:sp>
        <p:nvSpPr>
          <p:cNvPr id="14" name="Tekstvak 13">
            <a:extLst>
              <a:ext uri="{FF2B5EF4-FFF2-40B4-BE49-F238E27FC236}">
                <a16:creationId xmlns:a16="http://schemas.microsoft.com/office/drawing/2014/main" id="{FD82B1FB-E187-451D-F4F5-4BEBD7FACC19}"/>
              </a:ext>
            </a:extLst>
          </p:cNvPr>
          <p:cNvSpPr txBox="1">
            <a:spLocks/>
          </p:cNvSpPr>
          <p:nvPr/>
        </p:nvSpPr>
        <p:spPr>
          <a:xfrm>
            <a:off x="4364658" y="808414"/>
            <a:ext cx="1756268" cy="523220"/>
          </a:xfrm>
          <a:prstGeom prst="rect">
            <a:avLst/>
          </a:prstGeom>
          <a:noFill/>
        </p:spPr>
        <p:txBody>
          <a:bodyPr wrap="square">
            <a:spAutoFit/>
          </a:bodyPr>
          <a:lstStyle/>
          <a:p>
            <a:r>
              <a:rPr lang="nl-NL" sz="2800" b="1" dirty="0">
                <a:solidFill>
                  <a:srgbClr val="ED5218"/>
                </a:solidFill>
                <a:latin typeface="Arial" panose="020B0604020202020204" pitchFamily="34" charset="0"/>
                <a:cs typeface="Arial" panose="020B0604020202020204" pitchFamily="34" charset="0"/>
              </a:rPr>
              <a:t>4.2</a:t>
            </a:r>
          </a:p>
        </p:txBody>
      </p:sp>
      <p:pic>
        <p:nvPicPr>
          <p:cNvPr id="15" name="Afbeelding 14">
            <a:extLst>
              <a:ext uri="{FF2B5EF4-FFF2-40B4-BE49-F238E27FC236}">
                <a16:creationId xmlns:a16="http://schemas.microsoft.com/office/drawing/2014/main" id="{6E439519-BF84-0336-9E38-08C8631E7CB3}"/>
              </a:ext>
            </a:extLst>
          </p:cNvPr>
          <p:cNvPicPr>
            <a:picLocks noChangeAspect="1"/>
          </p:cNvPicPr>
          <p:nvPr/>
        </p:nvPicPr>
        <p:blipFill>
          <a:blip r:embed="rId6">
            <a:extLst>
              <a:ext uri="{28A0092B-C50C-407E-A947-70E740481C1C}">
                <a14:useLocalDpi xmlns:a14="http://schemas.microsoft.com/office/drawing/2010/main" val="0"/>
              </a:ext>
            </a:extLst>
          </a:blip>
          <a:srcRect l="19753" t="14599" r="8018" b="19161"/>
          <a:stretch>
            <a:fillRect/>
          </a:stretch>
        </p:blipFill>
        <p:spPr>
          <a:xfrm>
            <a:off x="7370609" y="2032028"/>
            <a:ext cx="1390895" cy="2265675"/>
          </a:xfrm>
          <a:prstGeom prst="rect">
            <a:avLst/>
          </a:prstGeom>
        </p:spPr>
      </p:pic>
      <p:pic>
        <p:nvPicPr>
          <p:cNvPr id="17" name="Afbeelding 16">
            <a:extLst>
              <a:ext uri="{FF2B5EF4-FFF2-40B4-BE49-F238E27FC236}">
                <a16:creationId xmlns:a16="http://schemas.microsoft.com/office/drawing/2014/main" id="{88E39A08-4C86-C9C8-FAC4-0B10995E88C9}"/>
              </a:ext>
            </a:extLst>
          </p:cNvPr>
          <p:cNvPicPr>
            <a:picLocks noChangeAspect="1"/>
          </p:cNvPicPr>
          <p:nvPr/>
        </p:nvPicPr>
        <p:blipFill>
          <a:blip r:embed="rId7">
            <a:extLst>
              <a:ext uri="{28A0092B-C50C-407E-A947-70E740481C1C}">
                <a14:useLocalDpi xmlns:a14="http://schemas.microsoft.com/office/drawing/2010/main" val="0"/>
              </a:ext>
            </a:extLst>
          </a:blip>
          <a:srcRect l="790" t="23545" r="-790" b="-1112"/>
          <a:stretch>
            <a:fillRect/>
          </a:stretch>
        </p:blipFill>
        <p:spPr>
          <a:xfrm>
            <a:off x="5242792" y="2033999"/>
            <a:ext cx="1660339" cy="2287484"/>
          </a:xfrm>
          <a:prstGeom prst="rect">
            <a:avLst/>
          </a:prstGeom>
        </p:spPr>
      </p:pic>
      <p:pic>
        <p:nvPicPr>
          <p:cNvPr id="18" name="Afbeelding 17">
            <a:extLst>
              <a:ext uri="{FF2B5EF4-FFF2-40B4-BE49-F238E27FC236}">
                <a16:creationId xmlns:a16="http://schemas.microsoft.com/office/drawing/2014/main" id="{32183A0C-DE88-FB70-E86D-06379E28610F}"/>
              </a:ext>
            </a:extLst>
          </p:cNvPr>
          <p:cNvPicPr>
            <a:picLocks noChangeAspect="1"/>
          </p:cNvPicPr>
          <p:nvPr/>
        </p:nvPicPr>
        <p:blipFill>
          <a:blip r:embed="rId8">
            <a:extLst>
              <a:ext uri="{28A0092B-C50C-407E-A947-70E740481C1C}">
                <a14:useLocalDpi xmlns:a14="http://schemas.microsoft.com/office/drawing/2010/main" val="0"/>
              </a:ext>
            </a:extLst>
          </a:blip>
          <a:srcRect l="7553" t="23011"/>
          <a:stretch>
            <a:fillRect/>
          </a:stretch>
        </p:blipFill>
        <p:spPr>
          <a:xfrm>
            <a:off x="3245734" y="2035140"/>
            <a:ext cx="1529580" cy="2262563"/>
          </a:xfrm>
          <a:prstGeom prst="rect">
            <a:avLst/>
          </a:prstGeom>
        </p:spPr>
      </p:pic>
      <p:sp>
        <p:nvSpPr>
          <p:cNvPr id="21" name="Tekstvak 20">
            <a:extLst>
              <a:ext uri="{FF2B5EF4-FFF2-40B4-BE49-F238E27FC236}">
                <a16:creationId xmlns:a16="http://schemas.microsoft.com/office/drawing/2014/main" id="{412035EB-BB40-2DA5-9F95-A73FD4342EE6}"/>
              </a:ext>
            </a:extLst>
          </p:cNvPr>
          <p:cNvSpPr txBox="1"/>
          <p:nvPr/>
        </p:nvSpPr>
        <p:spPr>
          <a:xfrm>
            <a:off x="1255108" y="4425599"/>
            <a:ext cx="1525504" cy="1323439"/>
          </a:xfrm>
          <a:prstGeom prst="rect">
            <a:avLst/>
          </a:prstGeom>
          <a:noFill/>
        </p:spPr>
        <p:txBody>
          <a:bodyPr wrap="square">
            <a:spAutoFit/>
          </a:bodyPr>
          <a:lstStyle/>
          <a:p>
            <a:r>
              <a:rPr lang="nl-NL" sz="1600" dirty="0">
                <a:latin typeface="Arial" panose="020B0604020202020204" pitchFamily="34" charset="0"/>
                <a:cs typeface="Arial" panose="020B0604020202020204" pitchFamily="34" charset="0"/>
              </a:rPr>
              <a:t>2x 55-inch schermen (portret).</a:t>
            </a:r>
          </a:p>
          <a:p>
            <a:r>
              <a:rPr lang="nl-NL" sz="1600" dirty="0">
                <a:latin typeface="Arial" panose="020B0604020202020204" pitchFamily="34" charset="0"/>
                <a:cs typeface="Arial" panose="020B0604020202020204" pitchFamily="34" charset="0"/>
              </a:rPr>
              <a:t>Op steekwagen</a:t>
            </a:r>
          </a:p>
        </p:txBody>
      </p:sp>
      <p:sp>
        <p:nvSpPr>
          <p:cNvPr id="22" name="Tekstvak 21">
            <a:extLst>
              <a:ext uri="{FF2B5EF4-FFF2-40B4-BE49-F238E27FC236}">
                <a16:creationId xmlns:a16="http://schemas.microsoft.com/office/drawing/2014/main" id="{1DD31017-4F41-E508-AB95-B33EA66F78A6}"/>
              </a:ext>
            </a:extLst>
          </p:cNvPr>
          <p:cNvSpPr txBox="1"/>
          <p:nvPr/>
        </p:nvSpPr>
        <p:spPr>
          <a:xfrm>
            <a:off x="3190780" y="4425599"/>
            <a:ext cx="1529580" cy="1077218"/>
          </a:xfrm>
          <a:prstGeom prst="rect">
            <a:avLst/>
          </a:prstGeom>
          <a:noFill/>
        </p:spPr>
        <p:txBody>
          <a:bodyPr wrap="square">
            <a:spAutoFit/>
          </a:bodyPr>
          <a:lstStyle/>
          <a:p>
            <a:r>
              <a:rPr lang="nl-NL" sz="1600" dirty="0">
                <a:latin typeface="Arial" panose="020B0604020202020204" pitchFamily="34" charset="0"/>
                <a:cs typeface="Arial" panose="020B0604020202020204" pitchFamily="34" charset="0"/>
              </a:rPr>
              <a:t>10x 55-inch schermen</a:t>
            </a:r>
          </a:p>
          <a:p>
            <a:r>
              <a:rPr lang="nl-NL" sz="1600" dirty="0">
                <a:latin typeface="Arial" panose="020B0604020202020204" pitchFamily="34" charset="0"/>
                <a:cs typeface="Arial" panose="020B0604020202020204" pitchFamily="34" charset="0"/>
              </a:rPr>
              <a:t>Op standaardpoot</a:t>
            </a:r>
          </a:p>
        </p:txBody>
      </p:sp>
      <p:sp>
        <p:nvSpPr>
          <p:cNvPr id="24" name="Tekstvak 23">
            <a:extLst>
              <a:ext uri="{FF2B5EF4-FFF2-40B4-BE49-F238E27FC236}">
                <a16:creationId xmlns:a16="http://schemas.microsoft.com/office/drawing/2014/main" id="{00E76AFF-91F4-E7C2-2321-4BDD3C4BC1DD}"/>
              </a:ext>
            </a:extLst>
          </p:cNvPr>
          <p:cNvSpPr txBox="1"/>
          <p:nvPr/>
        </p:nvSpPr>
        <p:spPr>
          <a:xfrm>
            <a:off x="5200224" y="4410923"/>
            <a:ext cx="1623669" cy="1323439"/>
          </a:xfrm>
          <a:prstGeom prst="rect">
            <a:avLst/>
          </a:prstGeom>
          <a:noFill/>
        </p:spPr>
        <p:txBody>
          <a:bodyPr wrap="square">
            <a:spAutoFit/>
          </a:bodyPr>
          <a:lstStyle/>
          <a:p>
            <a:r>
              <a:rPr lang="nl-NL" sz="1600" dirty="0">
                <a:latin typeface="Arial" panose="020B0604020202020204" pitchFamily="34" charset="0"/>
                <a:cs typeface="Arial" panose="020B0604020202020204" pitchFamily="34" charset="0"/>
              </a:rPr>
              <a:t>8x grote touchscreens (via USB, soort digibord, ±80 inch)</a:t>
            </a:r>
          </a:p>
        </p:txBody>
      </p:sp>
      <p:sp>
        <p:nvSpPr>
          <p:cNvPr id="26" name="Tekstvak 25">
            <a:extLst>
              <a:ext uri="{FF2B5EF4-FFF2-40B4-BE49-F238E27FC236}">
                <a16:creationId xmlns:a16="http://schemas.microsoft.com/office/drawing/2014/main" id="{1C966D30-9E9E-82A7-B288-D7841E28139E}"/>
              </a:ext>
            </a:extLst>
          </p:cNvPr>
          <p:cNvSpPr txBox="1"/>
          <p:nvPr/>
        </p:nvSpPr>
        <p:spPr>
          <a:xfrm>
            <a:off x="7303757" y="4410923"/>
            <a:ext cx="1390895" cy="1323439"/>
          </a:xfrm>
          <a:prstGeom prst="rect">
            <a:avLst/>
          </a:prstGeom>
          <a:noFill/>
        </p:spPr>
        <p:txBody>
          <a:bodyPr wrap="square">
            <a:spAutoFit/>
          </a:bodyPr>
          <a:lstStyle/>
          <a:p>
            <a:r>
              <a:rPr lang="nl-NL" sz="1600" dirty="0">
                <a:latin typeface="Arial" panose="020B0604020202020204" pitchFamily="34" charset="0"/>
                <a:cs typeface="Arial" panose="020B0604020202020204" pitchFamily="34" charset="0"/>
              </a:rPr>
              <a:t>2x 65-inch schermen (portret)</a:t>
            </a:r>
          </a:p>
          <a:p>
            <a:r>
              <a:rPr lang="nl-NL" sz="1600" dirty="0">
                <a:latin typeface="Arial" panose="020B0604020202020204" pitchFamily="34" charset="0"/>
                <a:cs typeface="Arial" panose="020B0604020202020204" pitchFamily="34" charset="0"/>
              </a:rPr>
              <a:t>→ Op wieltjes</a:t>
            </a:r>
          </a:p>
        </p:txBody>
      </p:sp>
      <p:pic>
        <p:nvPicPr>
          <p:cNvPr id="28" name="Afbeelding 27">
            <a:extLst>
              <a:ext uri="{FF2B5EF4-FFF2-40B4-BE49-F238E27FC236}">
                <a16:creationId xmlns:a16="http://schemas.microsoft.com/office/drawing/2014/main" id="{AF2623DB-B7EB-1B20-59D4-37ED0968F894}"/>
              </a:ext>
            </a:extLst>
          </p:cNvPr>
          <p:cNvPicPr>
            <a:picLocks noChangeAspect="1"/>
          </p:cNvPicPr>
          <p:nvPr/>
        </p:nvPicPr>
        <p:blipFill>
          <a:blip r:embed="rId9">
            <a:extLst>
              <a:ext uri="{28A0092B-C50C-407E-A947-70E740481C1C}">
                <a14:useLocalDpi xmlns:a14="http://schemas.microsoft.com/office/drawing/2010/main" val="0"/>
              </a:ext>
            </a:extLst>
          </a:blip>
          <a:srcRect l="19196" t="18030" b="13470"/>
          <a:stretch>
            <a:fillRect/>
          </a:stretch>
        </p:blipFill>
        <p:spPr>
          <a:xfrm>
            <a:off x="1275245" y="2035140"/>
            <a:ext cx="1526453" cy="2298455"/>
          </a:xfrm>
          <a:prstGeom prst="rect">
            <a:avLst/>
          </a:prstGeom>
        </p:spPr>
      </p:pic>
      <p:sp>
        <p:nvSpPr>
          <p:cNvPr id="29" name="Tekstvak 28">
            <a:extLst>
              <a:ext uri="{FF2B5EF4-FFF2-40B4-BE49-F238E27FC236}">
                <a16:creationId xmlns:a16="http://schemas.microsoft.com/office/drawing/2014/main" id="{459A1134-FC1A-77ED-DD5C-A2561C750BED}"/>
              </a:ext>
            </a:extLst>
          </p:cNvPr>
          <p:cNvSpPr txBox="1"/>
          <p:nvPr/>
        </p:nvSpPr>
        <p:spPr>
          <a:xfrm>
            <a:off x="1163251" y="1235012"/>
            <a:ext cx="5858379" cy="707886"/>
          </a:xfrm>
          <a:prstGeom prst="rect">
            <a:avLst/>
          </a:prstGeom>
          <a:noFill/>
        </p:spPr>
        <p:txBody>
          <a:bodyPr wrap="square">
            <a:spAutoFit/>
          </a:bodyPr>
          <a:lstStyle/>
          <a:p>
            <a:r>
              <a:rPr lang="nl-NL" sz="4000" dirty="0">
                <a:latin typeface="Arial" panose="020B0604020202020204" pitchFamily="34" charset="0"/>
                <a:cs typeface="Arial" panose="020B0604020202020204" pitchFamily="34" charset="0"/>
              </a:rPr>
              <a:t>SCHERMEN OP TQ</a:t>
            </a:r>
          </a:p>
        </p:txBody>
      </p:sp>
    </p:spTree>
    <p:extLst>
      <p:ext uri="{BB962C8B-B14F-4D97-AF65-F5344CB8AC3E}">
        <p14:creationId xmlns:p14="http://schemas.microsoft.com/office/powerpoint/2010/main" val="1650826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F2AC1C09-3EEE-A0EC-49C7-16E8F275F808}"/>
              </a:ext>
            </a:extLst>
          </p:cNvPr>
          <p:cNvPicPr>
            <a:picLocks noChangeAspect="1"/>
          </p:cNvPicPr>
          <p:nvPr/>
        </p:nvPicPr>
        <p:blipFill>
          <a:blip r:embed="rId3">
            <a:extLst>
              <a:ext uri="{28A0092B-C50C-407E-A947-70E740481C1C}">
                <a14:useLocalDpi xmlns:a14="http://schemas.microsoft.com/office/drawing/2010/main" val="0"/>
              </a:ext>
            </a:extLst>
          </a:blip>
          <a:srcRect l="19196" t="18030" b="13470"/>
          <a:stretch>
            <a:fillRect/>
          </a:stretch>
        </p:blipFill>
        <p:spPr>
          <a:xfrm>
            <a:off x="540298" y="5046135"/>
            <a:ext cx="554390" cy="834772"/>
          </a:xfrm>
          <a:prstGeom prst="rect">
            <a:avLst/>
          </a:prstGeom>
        </p:spPr>
      </p:pic>
      <p:pic>
        <p:nvPicPr>
          <p:cNvPr id="5" name="Afbeelding 4">
            <a:extLst>
              <a:ext uri="{FF2B5EF4-FFF2-40B4-BE49-F238E27FC236}">
                <a16:creationId xmlns:a16="http://schemas.microsoft.com/office/drawing/2014/main" id="{37F0F7D5-FE84-A818-C83B-82411E61EAA9}"/>
              </a:ext>
            </a:extLst>
          </p:cNvPr>
          <p:cNvPicPr>
            <a:picLocks noChangeAspect="1"/>
          </p:cNvPicPr>
          <p:nvPr/>
        </p:nvPicPr>
        <p:blipFill>
          <a:blip r:embed="rId4">
            <a:extLst>
              <a:ext uri="{28A0092B-C50C-407E-A947-70E740481C1C}">
                <a14:useLocalDpi xmlns:a14="http://schemas.microsoft.com/office/drawing/2010/main" val="0"/>
              </a:ext>
            </a:extLst>
          </a:blip>
          <a:srcRect l="19753" t="14599" r="8018" b="19161"/>
          <a:stretch>
            <a:fillRect/>
          </a:stretch>
        </p:blipFill>
        <p:spPr>
          <a:xfrm>
            <a:off x="5518169" y="5046135"/>
            <a:ext cx="505157" cy="822867"/>
          </a:xfrm>
          <a:prstGeom prst="rect">
            <a:avLst/>
          </a:prstGeom>
        </p:spPr>
      </p:pic>
      <p:pic>
        <p:nvPicPr>
          <p:cNvPr id="9" name="Afbeelding 8">
            <a:extLst>
              <a:ext uri="{FF2B5EF4-FFF2-40B4-BE49-F238E27FC236}">
                <a16:creationId xmlns:a16="http://schemas.microsoft.com/office/drawing/2014/main" id="{FED190B1-5323-AC3E-B922-CE4A97001AE7}"/>
              </a:ext>
            </a:extLst>
          </p:cNvPr>
          <p:cNvPicPr>
            <a:picLocks noChangeAspect="1"/>
          </p:cNvPicPr>
          <p:nvPr/>
        </p:nvPicPr>
        <p:blipFill>
          <a:blip r:embed="rId5">
            <a:extLst>
              <a:ext uri="{28A0092B-C50C-407E-A947-70E740481C1C}">
                <a14:useLocalDpi xmlns:a14="http://schemas.microsoft.com/office/drawing/2010/main" val="0"/>
              </a:ext>
            </a:extLst>
          </a:blip>
          <a:srcRect l="790" t="23545" r="-790" b="-1112"/>
          <a:stretch>
            <a:fillRect/>
          </a:stretch>
        </p:blipFill>
        <p:spPr>
          <a:xfrm>
            <a:off x="3784817" y="5046135"/>
            <a:ext cx="603016" cy="830788"/>
          </a:xfrm>
          <a:prstGeom prst="rect">
            <a:avLst/>
          </a:prstGeom>
        </p:spPr>
      </p:pic>
      <p:pic>
        <p:nvPicPr>
          <p:cNvPr id="11" name="Afbeelding 10">
            <a:extLst>
              <a:ext uri="{FF2B5EF4-FFF2-40B4-BE49-F238E27FC236}">
                <a16:creationId xmlns:a16="http://schemas.microsoft.com/office/drawing/2014/main" id="{73A1B686-20D8-F2C2-3B1C-5BFAD06F2B19}"/>
              </a:ext>
            </a:extLst>
          </p:cNvPr>
          <p:cNvPicPr>
            <a:picLocks noChangeAspect="1"/>
          </p:cNvPicPr>
          <p:nvPr/>
        </p:nvPicPr>
        <p:blipFill>
          <a:blip r:embed="rId6">
            <a:extLst>
              <a:ext uri="{28A0092B-C50C-407E-A947-70E740481C1C}">
                <a14:useLocalDpi xmlns:a14="http://schemas.microsoft.com/office/drawing/2010/main" val="0"/>
              </a:ext>
            </a:extLst>
          </a:blip>
          <a:srcRect l="7553" t="23011"/>
          <a:stretch>
            <a:fillRect/>
          </a:stretch>
        </p:blipFill>
        <p:spPr>
          <a:xfrm>
            <a:off x="2062584" y="5046135"/>
            <a:ext cx="555526" cy="821737"/>
          </a:xfrm>
          <a:prstGeom prst="rect">
            <a:avLst/>
          </a:prstGeom>
        </p:spPr>
      </p:pic>
      <p:pic>
        <p:nvPicPr>
          <p:cNvPr id="13" name="Afbeelding 12">
            <a:extLst>
              <a:ext uri="{FF2B5EF4-FFF2-40B4-BE49-F238E27FC236}">
                <a16:creationId xmlns:a16="http://schemas.microsoft.com/office/drawing/2014/main" id="{651F9400-DEE8-0927-B669-ECA5B1DB13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14154" y="5046135"/>
            <a:ext cx="1459569" cy="821737"/>
          </a:xfrm>
          <a:prstGeom prst="rect">
            <a:avLst/>
          </a:prstGeom>
        </p:spPr>
      </p:pic>
      <p:sp>
        <p:nvSpPr>
          <p:cNvPr id="19" name="Tekstvak 18">
            <a:extLst>
              <a:ext uri="{FF2B5EF4-FFF2-40B4-BE49-F238E27FC236}">
                <a16:creationId xmlns:a16="http://schemas.microsoft.com/office/drawing/2014/main" id="{DB75AFAC-7B5B-0508-994D-5F51447C191B}"/>
              </a:ext>
            </a:extLst>
          </p:cNvPr>
          <p:cNvSpPr txBox="1">
            <a:spLocks/>
          </p:cNvSpPr>
          <p:nvPr/>
        </p:nvSpPr>
        <p:spPr>
          <a:xfrm>
            <a:off x="418060" y="242437"/>
            <a:ext cx="9192765" cy="4767139"/>
          </a:xfrm>
          <a:prstGeom prst="rect">
            <a:avLst/>
          </a:prstGeom>
          <a:noFill/>
        </p:spPr>
        <p:txBody>
          <a:bodyPr wrap="square" numCol="2">
            <a:spAutoFit/>
          </a:bodyPr>
          <a:lstStyle/>
          <a:p>
            <a:pPr>
              <a:lnSpc>
                <a:spcPct val="150000"/>
              </a:lnSpc>
            </a:pPr>
            <a:r>
              <a:rPr lang="nl-NL" sz="1200" b="1" dirty="0">
                <a:latin typeface="Arial" panose="020B0604020202020204" pitchFamily="34" charset="0"/>
                <a:cs typeface="Arial" panose="020B0604020202020204" pitchFamily="34" charset="0"/>
              </a:rPr>
              <a:t>1. Vermomming </a:t>
            </a:r>
          </a:p>
          <a:p>
            <a:pPr>
              <a:lnSpc>
                <a:spcPct val="150000"/>
              </a:lnSpc>
            </a:pPr>
            <a:r>
              <a:rPr lang="nl-NL" sz="1200" b="1" dirty="0">
                <a:latin typeface="Arial" panose="020B0604020202020204" pitchFamily="34" charset="0"/>
                <a:cs typeface="Arial" panose="020B0604020202020204" pitchFamily="34" charset="0"/>
              </a:rPr>
              <a:t>2. Make Me </a:t>
            </a:r>
            <a:r>
              <a:rPr lang="nl-NL" sz="1200" b="1" dirty="0" err="1">
                <a:latin typeface="Arial" panose="020B0604020202020204" pitchFamily="34" charset="0"/>
                <a:cs typeface="Arial" panose="020B0604020202020204" pitchFamily="34" charset="0"/>
              </a:rPr>
              <a:t>Invisible</a:t>
            </a:r>
            <a:r>
              <a:rPr lang="nl-NL" sz="1200" b="1" dirty="0">
                <a:latin typeface="Arial" panose="020B0604020202020204" pitchFamily="34" charset="0"/>
                <a:cs typeface="Arial" panose="020B0604020202020204" pitchFamily="34" charset="0"/>
              </a:rPr>
              <a:t> </a:t>
            </a:r>
            <a:r>
              <a:rPr lang="nl-NL" sz="1200" b="1" dirty="0" err="1">
                <a:latin typeface="Arial" panose="020B0604020202020204" pitchFamily="34" charset="0"/>
                <a:cs typeface="Arial" panose="020B0604020202020204" pitchFamily="34" charset="0"/>
              </a:rPr>
              <a:t>Glasses</a:t>
            </a:r>
            <a:endParaRPr lang="nl-NL" sz="1200" b="1" dirty="0">
              <a:latin typeface="Arial" panose="020B0604020202020204" pitchFamily="34" charset="0"/>
              <a:cs typeface="Arial" panose="020B0604020202020204" pitchFamily="34" charset="0"/>
            </a:endParaRPr>
          </a:p>
          <a:p>
            <a:pPr>
              <a:lnSpc>
                <a:spcPct val="150000"/>
              </a:lnSpc>
            </a:pPr>
            <a:r>
              <a:rPr lang="nl-NL" sz="1200" b="1" dirty="0">
                <a:latin typeface="Arial" panose="020B0604020202020204" pitchFamily="34" charset="0"/>
                <a:cs typeface="Arial" panose="020B0604020202020204" pitchFamily="34" charset="0"/>
              </a:rPr>
              <a:t>3. </a:t>
            </a:r>
            <a:r>
              <a:rPr lang="nl-NL" sz="1200" b="1" dirty="0" err="1">
                <a:latin typeface="Arial" panose="020B0604020202020204" pitchFamily="34" charset="0"/>
                <a:cs typeface="Arial" panose="020B0604020202020204" pitchFamily="34" charset="0"/>
              </a:rPr>
              <a:t>Glow</a:t>
            </a:r>
            <a:r>
              <a:rPr lang="nl-NL" sz="1200" b="1" dirty="0">
                <a:latin typeface="Arial" panose="020B0604020202020204" pitchFamily="34" charset="0"/>
                <a:cs typeface="Arial" panose="020B0604020202020204" pitchFamily="34" charset="0"/>
              </a:rPr>
              <a:t> Torens</a:t>
            </a:r>
          </a:p>
          <a:p>
            <a:pPr>
              <a:lnSpc>
                <a:spcPct val="150000"/>
              </a:lnSpc>
            </a:pPr>
            <a:r>
              <a:rPr lang="nl-NL" sz="1200" b="1" dirty="0">
                <a:latin typeface="Arial" panose="020B0604020202020204" pitchFamily="34" charset="0"/>
                <a:cs typeface="Arial" panose="020B0604020202020204" pitchFamily="34" charset="0"/>
              </a:rPr>
              <a:t>4. Game Test Ruimte DEMO lab  </a:t>
            </a:r>
          </a:p>
          <a:p>
            <a:pPr>
              <a:lnSpc>
                <a:spcPct val="150000"/>
              </a:lnSpc>
            </a:pPr>
            <a:r>
              <a:rPr lang="nl-NL" sz="1200" b="1" dirty="0">
                <a:latin typeface="Arial" panose="020B0604020202020204" pitchFamily="34" charset="0"/>
                <a:cs typeface="Arial" panose="020B0604020202020204" pitchFamily="34" charset="0"/>
              </a:rPr>
              <a:t>5. AI </a:t>
            </a:r>
            <a:r>
              <a:rPr lang="nl-NL" sz="1200" b="1" dirty="0" err="1">
                <a:latin typeface="Arial" panose="020B0604020202020204" pitchFamily="34" charset="0"/>
                <a:cs typeface="Arial" panose="020B0604020202020204" pitchFamily="34" charset="0"/>
              </a:rPr>
              <a:t>Drawing</a:t>
            </a:r>
            <a:r>
              <a:rPr lang="nl-NL" sz="1200" b="1" dirty="0">
                <a:latin typeface="Arial" panose="020B0604020202020204" pitchFamily="34" charset="0"/>
                <a:cs typeface="Arial" panose="020B0604020202020204" pitchFamily="34" charset="0"/>
              </a:rPr>
              <a:t> Installatie</a:t>
            </a:r>
          </a:p>
          <a:p>
            <a:pPr>
              <a:lnSpc>
                <a:spcPct val="150000"/>
              </a:lnSpc>
            </a:pPr>
            <a:r>
              <a:rPr lang="nl-NL" sz="1200" b="1" dirty="0">
                <a:latin typeface="Arial" panose="020B0604020202020204" pitchFamily="34" charset="0"/>
                <a:cs typeface="Arial" panose="020B0604020202020204" pitchFamily="34" charset="0"/>
              </a:rPr>
              <a:t>6.  Body </a:t>
            </a:r>
            <a:r>
              <a:rPr lang="nl-NL" sz="1200" b="1" dirty="0" err="1">
                <a:latin typeface="Arial" panose="020B0604020202020204" pitchFamily="34" charset="0"/>
                <a:cs typeface="Arial" panose="020B0604020202020204" pitchFamily="34" charset="0"/>
              </a:rPr>
              <a:t>Tetris</a:t>
            </a:r>
            <a:r>
              <a:rPr lang="nl-NL" sz="1200" b="1" dirty="0">
                <a:latin typeface="Arial" panose="020B0604020202020204" pitchFamily="34" charset="0"/>
                <a:cs typeface="Arial" panose="020B0604020202020204" pitchFamily="34" charset="0"/>
              </a:rPr>
              <a:t>, Tilburg </a:t>
            </a:r>
          </a:p>
          <a:p>
            <a:pPr>
              <a:lnSpc>
                <a:spcPct val="150000"/>
              </a:lnSpc>
            </a:pPr>
            <a:r>
              <a:rPr lang="nl-NL" sz="1200" b="1" dirty="0">
                <a:latin typeface="Arial" panose="020B0604020202020204" pitchFamily="34" charset="0"/>
                <a:cs typeface="Arial" panose="020B0604020202020204" pitchFamily="34" charset="0"/>
              </a:rPr>
              <a:t>7.  </a:t>
            </a:r>
            <a:r>
              <a:rPr lang="nl-NL" sz="1200" b="1" dirty="0" err="1">
                <a:latin typeface="Arial" panose="020B0604020202020204" pitchFamily="34" charset="0"/>
                <a:cs typeface="Arial" panose="020B0604020202020204" pitchFamily="34" charset="0"/>
              </a:rPr>
              <a:t>Color</a:t>
            </a:r>
            <a:r>
              <a:rPr lang="nl-NL" sz="1200" b="1" dirty="0">
                <a:latin typeface="Arial" panose="020B0604020202020204" pitchFamily="34" charset="0"/>
                <a:cs typeface="Arial" panose="020B0604020202020204" pitchFamily="34" charset="0"/>
              </a:rPr>
              <a:t> </a:t>
            </a:r>
            <a:r>
              <a:rPr lang="nl-NL" sz="1200" b="1" dirty="0" err="1">
                <a:latin typeface="Arial" panose="020B0604020202020204" pitchFamily="34" charset="0"/>
                <a:cs typeface="Arial" panose="020B0604020202020204" pitchFamily="34" charset="0"/>
              </a:rPr>
              <a:t>Movement</a:t>
            </a:r>
            <a:r>
              <a:rPr lang="nl-NL" sz="1200" b="1" dirty="0">
                <a:latin typeface="Arial" panose="020B0604020202020204" pitchFamily="34" charset="0"/>
                <a:cs typeface="Arial" panose="020B0604020202020204" pitchFamily="34" charset="0"/>
              </a:rPr>
              <a:t>, Tilburg</a:t>
            </a:r>
          </a:p>
          <a:p>
            <a:pPr>
              <a:lnSpc>
                <a:spcPct val="150000"/>
              </a:lnSpc>
            </a:pPr>
            <a:r>
              <a:rPr lang="nl-NL" sz="1200" b="1" dirty="0">
                <a:latin typeface="Arial" panose="020B0604020202020204" pitchFamily="34" charset="0"/>
                <a:cs typeface="Arial" panose="020B0604020202020204" pitchFamily="34" charset="0"/>
              </a:rPr>
              <a:t>8.  Sound Twister, Tilburg</a:t>
            </a:r>
          </a:p>
          <a:p>
            <a:pPr>
              <a:lnSpc>
                <a:spcPct val="150000"/>
              </a:lnSpc>
            </a:pPr>
            <a:r>
              <a:rPr lang="nl-NL" sz="1200" b="1" dirty="0">
                <a:latin typeface="Arial" panose="020B0604020202020204" pitchFamily="34" charset="0"/>
                <a:cs typeface="Arial" panose="020B0604020202020204" pitchFamily="34" charset="0"/>
              </a:rPr>
              <a:t>9. Trans-Monstering, Tilburg</a:t>
            </a:r>
          </a:p>
          <a:p>
            <a:pPr>
              <a:lnSpc>
                <a:spcPct val="150000"/>
              </a:lnSpc>
            </a:pPr>
            <a:r>
              <a:rPr lang="nl-NL" sz="1200" b="1" dirty="0">
                <a:latin typeface="Arial" panose="020B0604020202020204" pitchFamily="34" charset="0"/>
                <a:cs typeface="Arial" panose="020B0604020202020204" pitchFamily="34" charset="0"/>
              </a:rPr>
              <a:t>10. </a:t>
            </a:r>
            <a:r>
              <a:rPr lang="nl-NL" sz="1200" b="1" dirty="0" err="1">
                <a:latin typeface="Arial" panose="020B0604020202020204" pitchFamily="34" charset="0"/>
                <a:cs typeface="Arial" panose="020B0604020202020204" pitchFamily="34" charset="0"/>
              </a:rPr>
              <a:t>Scaly</a:t>
            </a:r>
            <a:r>
              <a:rPr lang="nl-NL" sz="1200" b="1" dirty="0">
                <a:latin typeface="Arial" panose="020B0604020202020204" pitchFamily="34" charset="0"/>
                <a:cs typeface="Arial" panose="020B0604020202020204" pitchFamily="34" charset="0"/>
              </a:rPr>
              <a:t> </a:t>
            </a:r>
            <a:r>
              <a:rPr lang="nl-NL" sz="1200" b="1" dirty="0" err="1">
                <a:latin typeface="Arial" panose="020B0604020202020204" pitchFamily="34" charset="0"/>
                <a:cs typeface="Arial" panose="020B0604020202020204" pitchFamily="34" charset="0"/>
              </a:rPr>
              <a:t>Sanctuary</a:t>
            </a:r>
            <a:endParaRPr lang="nl-NL" sz="1200" b="1" dirty="0">
              <a:latin typeface="Arial" panose="020B0604020202020204" pitchFamily="34" charset="0"/>
              <a:cs typeface="Arial" panose="020B0604020202020204" pitchFamily="34" charset="0"/>
            </a:endParaRPr>
          </a:p>
          <a:p>
            <a:pPr>
              <a:lnSpc>
                <a:spcPct val="150000"/>
              </a:lnSpc>
            </a:pPr>
            <a:r>
              <a:rPr lang="nl-NL" sz="1200" b="1" dirty="0">
                <a:latin typeface="Arial" panose="020B0604020202020204" pitchFamily="34" charset="0"/>
                <a:cs typeface="Arial" panose="020B0604020202020204" pitchFamily="34" charset="0"/>
              </a:rPr>
              <a:t>11. </a:t>
            </a:r>
            <a:r>
              <a:rPr lang="nl-NL" sz="1200" b="1" dirty="0" err="1">
                <a:latin typeface="Arial" panose="020B0604020202020204" pitchFamily="34" charset="0"/>
                <a:cs typeface="Arial" panose="020B0604020202020204" pitchFamily="34" charset="0"/>
              </a:rPr>
              <a:t>Create</a:t>
            </a:r>
            <a:r>
              <a:rPr lang="nl-NL" sz="1200" b="1" dirty="0">
                <a:latin typeface="Arial" panose="020B0604020202020204" pitchFamily="34" charset="0"/>
                <a:cs typeface="Arial" panose="020B0604020202020204" pitchFamily="34" charset="0"/>
              </a:rPr>
              <a:t> </a:t>
            </a:r>
            <a:r>
              <a:rPr lang="nl-NL" sz="1200" b="1" dirty="0" err="1">
                <a:latin typeface="Arial" panose="020B0604020202020204" pitchFamily="34" charset="0"/>
                <a:cs typeface="Arial" panose="020B0604020202020204" pitchFamily="34" charset="0"/>
              </a:rPr>
              <a:t>Your</a:t>
            </a:r>
            <a:r>
              <a:rPr lang="nl-NL" sz="1200" b="1" dirty="0">
                <a:latin typeface="Arial" panose="020B0604020202020204" pitchFamily="34" charset="0"/>
                <a:cs typeface="Arial" panose="020B0604020202020204" pitchFamily="34" charset="0"/>
              </a:rPr>
              <a:t> </a:t>
            </a:r>
            <a:r>
              <a:rPr lang="nl-NL" sz="1200" b="1" dirty="0" err="1">
                <a:latin typeface="Arial" panose="020B0604020202020204" pitchFamily="34" charset="0"/>
                <a:cs typeface="Arial" panose="020B0604020202020204" pitchFamily="34" charset="0"/>
              </a:rPr>
              <a:t>Own</a:t>
            </a:r>
            <a:r>
              <a:rPr lang="nl-NL" sz="1200" b="1" dirty="0">
                <a:latin typeface="Arial" panose="020B0604020202020204" pitchFamily="34" charset="0"/>
                <a:cs typeface="Arial" panose="020B0604020202020204" pitchFamily="34" charset="0"/>
              </a:rPr>
              <a:t> Film Actor</a:t>
            </a:r>
          </a:p>
          <a:p>
            <a:pPr>
              <a:lnSpc>
                <a:spcPct val="150000"/>
              </a:lnSpc>
            </a:pPr>
            <a:r>
              <a:rPr lang="nl-NL" sz="1200" b="1" dirty="0">
                <a:latin typeface="Arial" panose="020B0604020202020204" pitchFamily="34" charset="0"/>
                <a:cs typeface="Arial" panose="020B0604020202020204" pitchFamily="34" charset="0"/>
              </a:rPr>
              <a:t>12. Hack </a:t>
            </a:r>
            <a:r>
              <a:rPr lang="nl-NL" sz="1200" b="1" dirty="0" err="1">
                <a:latin typeface="Arial" panose="020B0604020202020204" pitchFamily="34" charset="0"/>
                <a:cs typeface="Arial" panose="020B0604020202020204" pitchFamily="34" charset="0"/>
              </a:rPr>
              <a:t>the</a:t>
            </a:r>
            <a:r>
              <a:rPr lang="nl-NL" sz="1200" b="1" dirty="0">
                <a:latin typeface="Arial" panose="020B0604020202020204" pitchFamily="34" charset="0"/>
                <a:cs typeface="Arial" panose="020B0604020202020204" pitchFamily="34" charset="0"/>
              </a:rPr>
              <a:t> Pack</a:t>
            </a:r>
          </a:p>
          <a:p>
            <a:pPr>
              <a:lnSpc>
                <a:spcPct val="150000"/>
              </a:lnSpc>
            </a:pPr>
            <a:r>
              <a:rPr lang="nl-NL" sz="1200" b="1" dirty="0">
                <a:latin typeface="Arial" panose="020B0604020202020204" pitchFamily="34" charset="0"/>
                <a:cs typeface="Arial" panose="020B0604020202020204" pitchFamily="34" charset="0"/>
              </a:rPr>
              <a:t>13. </a:t>
            </a:r>
            <a:r>
              <a:rPr lang="nl-NL" sz="1200" b="1" dirty="0" err="1">
                <a:latin typeface="Arial" panose="020B0604020202020204" pitchFamily="34" charset="0"/>
                <a:cs typeface="Arial" panose="020B0604020202020204" pitchFamily="34" charset="0"/>
              </a:rPr>
              <a:t>KICKit</a:t>
            </a:r>
            <a:r>
              <a:rPr lang="nl-NL" sz="1200" b="1" dirty="0">
                <a:latin typeface="Arial" panose="020B0604020202020204" pitchFamily="34" charset="0"/>
                <a:cs typeface="Arial" panose="020B0604020202020204" pitchFamily="34" charset="0"/>
              </a:rPr>
              <a:t>!: Interactive Wall </a:t>
            </a:r>
          </a:p>
          <a:p>
            <a:pPr>
              <a:lnSpc>
                <a:spcPct val="150000"/>
              </a:lnSpc>
            </a:pPr>
            <a:r>
              <a:rPr lang="nl-NL" sz="1200" b="1" dirty="0">
                <a:latin typeface="Arial" panose="020B0604020202020204" pitchFamily="34" charset="0"/>
                <a:cs typeface="Arial" panose="020B0604020202020204" pitchFamily="34" charset="0"/>
              </a:rPr>
              <a:t>14. How a QR Code Works</a:t>
            </a:r>
          </a:p>
          <a:p>
            <a:pPr>
              <a:lnSpc>
                <a:spcPct val="150000"/>
              </a:lnSpc>
            </a:pPr>
            <a:r>
              <a:rPr lang="nl-NL" sz="1200" b="1" dirty="0">
                <a:latin typeface="Arial" panose="020B0604020202020204" pitchFamily="34" charset="0"/>
                <a:cs typeface="Arial" panose="020B0604020202020204" pitchFamily="34" charset="0"/>
              </a:rPr>
              <a:t>15. Body drum </a:t>
            </a:r>
          </a:p>
          <a:p>
            <a:pPr>
              <a:lnSpc>
                <a:spcPct val="150000"/>
              </a:lnSpc>
            </a:pPr>
            <a:r>
              <a:rPr lang="nl-NL" sz="1200" b="1" dirty="0">
                <a:latin typeface="Arial" panose="020B0604020202020204" pitchFamily="34" charset="0"/>
                <a:cs typeface="Arial" panose="020B0604020202020204" pitchFamily="34" charset="0"/>
              </a:rPr>
              <a:t>16. AI </a:t>
            </a:r>
            <a:r>
              <a:rPr lang="nl-NL" sz="1200" b="1" dirty="0" err="1">
                <a:latin typeface="Arial" panose="020B0604020202020204" pitchFamily="34" charset="0"/>
                <a:cs typeface="Arial" panose="020B0604020202020204" pitchFamily="34" charset="0"/>
              </a:rPr>
              <a:t>Fortune</a:t>
            </a:r>
            <a:r>
              <a:rPr lang="nl-NL" sz="1200" b="1" dirty="0">
                <a:latin typeface="Arial" panose="020B0604020202020204" pitchFamily="34" charset="0"/>
                <a:cs typeface="Arial" panose="020B0604020202020204" pitchFamily="34" charset="0"/>
              </a:rPr>
              <a:t> Teller</a:t>
            </a:r>
          </a:p>
          <a:p>
            <a:pPr>
              <a:lnSpc>
                <a:spcPct val="150000"/>
              </a:lnSpc>
            </a:pPr>
            <a:r>
              <a:rPr lang="nl-NL" sz="1200" b="1" dirty="0">
                <a:latin typeface="Arial" panose="020B0604020202020204" pitchFamily="34" charset="0"/>
                <a:cs typeface="Arial" panose="020B0604020202020204" pitchFamily="34" charset="0"/>
              </a:rPr>
              <a:t>17. </a:t>
            </a:r>
            <a:r>
              <a:rPr lang="nl-NL" sz="1200" b="1" dirty="0" err="1">
                <a:latin typeface="Arial" panose="020B0604020202020204" pitchFamily="34" charset="0"/>
                <a:cs typeface="Arial" panose="020B0604020202020204" pitchFamily="34" charset="0"/>
              </a:rPr>
              <a:t>Kauwe</a:t>
            </a:r>
            <a:r>
              <a:rPr lang="nl-NL" sz="1200" b="1" dirty="0">
                <a:latin typeface="Arial" panose="020B0604020202020204" pitchFamily="34" charset="0"/>
                <a:cs typeface="Arial" panose="020B0604020202020204" pitchFamily="34" charset="0"/>
              </a:rPr>
              <a:t> bende</a:t>
            </a:r>
          </a:p>
          <a:p>
            <a:pPr>
              <a:lnSpc>
                <a:spcPct val="150000"/>
              </a:lnSpc>
            </a:pPr>
            <a:r>
              <a:rPr lang="nl-NL" sz="1200" b="1" dirty="0">
                <a:latin typeface="Arial" panose="020B0604020202020204" pitchFamily="34" charset="0"/>
                <a:cs typeface="Arial" panose="020B0604020202020204" pitchFamily="34" charset="0"/>
              </a:rPr>
              <a:t>18. Robotica </a:t>
            </a:r>
            <a:r>
              <a:rPr lang="nl-NL" sz="1200" b="1" dirty="0" err="1">
                <a:latin typeface="Arial" panose="020B0604020202020204" pitchFamily="34" charset="0"/>
                <a:cs typeface="Arial" panose="020B0604020202020204" pitchFamily="34" charset="0"/>
              </a:rPr>
              <a:t>Xylophone</a:t>
            </a:r>
            <a:endParaRPr lang="nl-NL" sz="1200" b="1" dirty="0">
              <a:latin typeface="Arial" panose="020B0604020202020204" pitchFamily="34" charset="0"/>
              <a:cs typeface="Arial" panose="020B0604020202020204" pitchFamily="34" charset="0"/>
            </a:endParaRPr>
          </a:p>
          <a:p>
            <a:pPr>
              <a:lnSpc>
                <a:spcPct val="150000"/>
              </a:lnSpc>
            </a:pPr>
            <a:r>
              <a:rPr lang="nl-NL" sz="1200" b="1" dirty="0">
                <a:latin typeface="Arial" panose="020B0604020202020204" pitchFamily="34" charset="0"/>
                <a:cs typeface="Arial" panose="020B0604020202020204" pitchFamily="34" charset="0"/>
              </a:rPr>
              <a:t>19. </a:t>
            </a:r>
            <a:r>
              <a:rPr lang="nl-NL" sz="1200" b="1" dirty="0" err="1">
                <a:latin typeface="Arial" panose="020B0604020202020204" pitchFamily="34" charset="0"/>
                <a:cs typeface="Arial" panose="020B0604020202020204" pitchFamily="34" charset="0"/>
              </a:rPr>
              <a:t>Which</a:t>
            </a:r>
            <a:r>
              <a:rPr lang="nl-NL" sz="1200" b="1" dirty="0">
                <a:latin typeface="Arial" panose="020B0604020202020204" pitchFamily="34" charset="0"/>
                <a:cs typeface="Arial" panose="020B0604020202020204" pitchFamily="34" charset="0"/>
              </a:rPr>
              <a:t> </a:t>
            </a:r>
            <a:r>
              <a:rPr lang="nl-NL" sz="1200" b="1" dirty="0" err="1">
                <a:latin typeface="Arial" panose="020B0604020202020204" pitchFamily="34" charset="0"/>
                <a:cs typeface="Arial" panose="020B0604020202020204" pitchFamily="34" charset="0"/>
              </a:rPr>
              <a:t>Bubble</a:t>
            </a:r>
            <a:r>
              <a:rPr lang="nl-NL" sz="1200" b="1" dirty="0">
                <a:latin typeface="Arial" panose="020B0604020202020204" pitchFamily="34" charset="0"/>
                <a:cs typeface="Arial" panose="020B0604020202020204" pitchFamily="34" charset="0"/>
              </a:rPr>
              <a:t> Pulls </a:t>
            </a:r>
            <a:r>
              <a:rPr lang="nl-NL" sz="1200" b="1" dirty="0" err="1">
                <a:latin typeface="Arial" panose="020B0604020202020204" pitchFamily="34" charset="0"/>
                <a:cs typeface="Arial" panose="020B0604020202020204" pitchFamily="34" charset="0"/>
              </a:rPr>
              <a:t>You</a:t>
            </a:r>
            <a:r>
              <a:rPr lang="nl-NL" sz="1200" b="1" dirty="0">
                <a:latin typeface="Arial" panose="020B0604020202020204" pitchFamily="34" charset="0"/>
                <a:cs typeface="Arial" panose="020B0604020202020204" pitchFamily="34" charset="0"/>
              </a:rPr>
              <a:t>?</a:t>
            </a:r>
          </a:p>
          <a:p>
            <a:pPr>
              <a:lnSpc>
                <a:spcPct val="150000"/>
              </a:lnSpc>
            </a:pPr>
            <a:r>
              <a:rPr lang="nl-NL" sz="1200" b="1" dirty="0">
                <a:latin typeface="Arial" panose="020B0604020202020204" pitchFamily="34" charset="0"/>
                <a:cs typeface="Arial" panose="020B0604020202020204" pitchFamily="34" charset="0"/>
              </a:rPr>
              <a:t>20. Visio Ball</a:t>
            </a:r>
          </a:p>
          <a:p>
            <a:pPr>
              <a:lnSpc>
                <a:spcPct val="150000"/>
              </a:lnSpc>
            </a:pPr>
            <a:r>
              <a:rPr lang="nl-NL" sz="1200" b="1" dirty="0">
                <a:latin typeface="Arial" panose="020B0604020202020204" pitchFamily="34" charset="0"/>
                <a:cs typeface="Arial" panose="020B0604020202020204" pitchFamily="34" charset="0"/>
              </a:rPr>
              <a:t>21. AR Map NL</a:t>
            </a:r>
          </a:p>
          <a:p>
            <a:pPr>
              <a:lnSpc>
                <a:spcPct val="150000"/>
              </a:lnSpc>
            </a:pPr>
            <a:r>
              <a:rPr lang="nl-NL" sz="1200" b="1" dirty="0">
                <a:latin typeface="Arial" panose="020B0604020202020204" pitchFamily="34" charset="0"/>
                <a:cs typeface="Arial" panose="020B0604020202020204" pitchFamily="34" charset="0"/>
              </a:rPr>
              <a:t>22. Face </a:t>
            </a:r>
            <a:r>
              <a:rPr lang="nl-NL" sz="1200" b="1" dirty="0" err="1">
                <a:latin typeface="Arial" panose="020B0604020202020204" pitchFamily="34" charset="0"/>
                <a:cs typeface="Arial" panose="020B0604020202020204" pitchFamily="34" charset="0"/>
              </a:rPr>
              <a:t>Recognition</a:t>
            </a:r>
            <a:endParaRPr lang="nl-NL" sz="1200" b="1" dirty="0">
              <a:latin typeface="Arial" panose="020B0604020202020204" pitchFamily="34" charset="0"/>
              <a:cs typeface="Arial" panose="020B0604020202020204" pitchFamily="34" charset="0"/>
            </a:endParaRPr>
          </a:p>
          <a:p>
            <a:pPr>
              <a:lnSpc>
                <a:spcPct val="150000"/>
              </a:lnSpc>
            </a:pPr>
            <a:r>
              <a:rPr lang="nl-NL" sz="1200" b="1" dirty="0">
                <a:latin typeface="Arial" panose="020B0604020202020204" pitchFamily="34" charset="0"/>
                <a:cs typeface="Arial" panose="020B0604020202020204" pitchFamily="34" charset="0"/>
              </a:rPr>
              <a:t>23. Counter-</a:t>
            </a:r>
            <a:r>
              <a:rPr lang="nl-NL" sz="1200" b="1" dirty="0" err="1">
                <a:latin typeface="Arial" panose="020B0604020202020204" pitchFamily="34" charset="0"/>
                <a:cs typeface="Arial" panose="020B0604020202020204" pitchFamily="34" charset="0"/>
              </a:rPr>
              <a:t>Mobility</a:t>
            </a:r>
            <a:r>
              <a:rPr lang="nl-NL" sz="1200" b="1" dirty="0">
                <a:latin typeface="Arial" panose="020B0604020202020204" pitchFamily="34" charset="0"/>
                <a:cs typeface="Arial" panose="020B0604020202020204" pitchFamily="34" charset="0"/>
              </a:rPr>
              <a:t> Defensie</a:t>
            </a:r>
          </a:p>
          <a:p>
            <a:pPr>
              <a:lnSpc>
                <a:spcPct val="150000"/>
              </a:lnSpc>
            </a:pPr>
            <a:r>
              <a:rPr lang="nl-NL" sz="1200" b="1" dirty="0">
                <a:latin typeface="Arial" panose="020B0604020202020204" pitchFamily="34" charset="0"/>
                <a:cs typeface="Arial" panose="020B0604020202020204" pitchFamily="34" charset="0"/>
              </a:rPr>
              <a:t>24. Game design</a:t>
            </a:r>
          </a:p>
          <a:p>
            <a:pPr>
              <a:lnSpc>
                <a:spcPct val="150000"/>
              </a:lnSpc>
            </a:pPr>
            <a:r>
              <a:rPr lang="nl-NL" sz="1200" b="1" dirty="0">
                <a:latin typeface="Arial" panose="020B0604020202020204" pitchFamily="34" charset="0"/>
                <a:cs typeface="Arial" panose="020B0604020202020204" pitchFamily="34" charset="0"/>
              </a:rPr>
              <a:t>25. Game design</a:t>
            </a:r>
          </a:p>
          <a:p>
            <a:pPr>
              <a:lnSpc>
                <a:spcPct val="150000"/>
              </a:lnSpc>
            </a:pPr>
            <a:r>
              <a:rPr lang="nl-NL" sz="1200" b="1" dirty="0">
                <a:latin typeface="Arial" panose="020B0604020202020204" pitchFamily="34" charset="0"/>
                <a:cs typeface="Arial" panose="020B0604020202020204" pitchFamily="34" charset="0"/>
              </a:rPr>
              <a:t>26. Game design</a:t>
            </a:r>
          </a:p>
          <a:p>
            <a:pPr>
              <a:lnSpc>
                <a:spcPct val="150000"/>
              </a:lnSpc>
            </a:pPr>
            <a:r>
              <a:rPr lang="nl-NL" sz="1200" b="1" dirty="0">
                <a:latin typeface="Arial" panose="020B0604020202020204" pitchFamily="34" charset="0"/>
                <a:cs typeface="Arial" panose="020B0604020202020204" pitchFamily="34" charset="0"/>
              </a:rPr>
              <a:t>27. Battle Tanks</a:t>
            </a:r>
          </a:p>
          <a:p>
            <a:pPr>
              <a:lnSpc>
                <a:spcPct val="150000"/>
              </a:lnSpc>
            </a:pPr>
            <a:r>
              <a:rPr lang="nl-NL" sz="1200" b="1" dirty="0">
                <a:latin typeface="Arial" panose="020B0604020202020204" pitchFamily="34" charset="0"/>
                <a:cs typeface="Arial" panose="020B0604020202020204" pitchFamily="34" charset="0"/>
              </a:rPr>
              <a:t>28. </a:t>
            </a:r>
            <a:r>
              <a:rPr lang="nl-NL" sz="1200" b="1" dirty="0" err="1">
                <a:latin typeface="Arial" panose="020B0604020202020204" pitchFamily="34" charset="0"/>
                <a:cs typeface="Arial" panose="020B0604020202020204" pitchFamily="34" charset="0"/>
              </a:rPr>
              <a:t>What’s</a:t>
            </a:r>
            <a:r>
              <a:rPr lang="nl-NL" sz="1200" b="1" dirty="0">
                <a:latin typeface="Arial" panose="020B0604020202020204" pitchFamily="34" charset="0"/>
                <a:cs typeface="Arial" panose="020B0604020202020204" pitchFamily="34" charset="0"/>
              </a:rPr>
              <a:t> Inside </a:t>
            </a:r>
            <a:r>
              <a:rPr lang="nl-NL" sz="1200" b="1" dirty="0" err="1">
                <a:latin typeface="Arial" panose="020B0604020202020204" pitchFamily="34" charset="0"/>
                <a:cs typeface="Arial" panose="020B0604020202020204" pitchFamily="34" charset="0"/>
              </a:rPr>
              <a:t>the</a:t>
            </a:r>
            <a:r>
              <a:rPr lang="nl-NL" sz="1200" b="1" dirty="0">
                <a:latin typeface="Arial" panose="020B0604020202020204" pitchFamily="34" charset="0"/>
                <a:cs typeface="Arial" panose="020B0604020202020204" pitchFamily="34" charset="0"/>
              </a:rPr>
              <a:t> Arcade? </a:t>
            </a:r>
          </a:p>
          <a:p>
            <a:pPr>
              <a:lnSpc>
                <a:spcPct val="150000"/>
              </a:lnSpc>
            </a:pPr>
            <a:r>
              <a:rPr lang="nl-NL" sz="1200" b="1" dirty="0">
                <a:latin typeface="Arial" panose="020B0604020202020204" pitchFamily="34" charset="0"/>
                <a:cs typeface="Arial" panose="020B0604020202020204" pitchFamily="34" charset="0"/>
              </a:rPr>
              <a:t>29. Keep Control Game</a:t>
            </a:r>
          </a:p>
          <a:p>
            <a:pPr>
              <a:lnSpc>
                <a:spcPct val="150000"/>
              </a:lnSpc>
            </a:pPr>
            <a:r>
              <a:rPr lang="nl-NL" sz="1200" b="1" dirty="0">
                <a:latin typeface="Arial" panose="020B0604020202020204" pitchFamily="34" charset="0"/>
                <a:cs typeface="Arial" panose="020B0604020202020204" pitchFamily="34" charset="0"/>
              </a:rPr>
              <a:t>30. </a:t>
            </a:r>
            <a:r>
              <a:rPr lang="nl-NL" sz="1200" b="1" dirty="0" err="1">
                <a:latin typeface="Arial" panose="020B0604020202020204" pitchFamily="34" charset="0"/>
                <a:cs typeface="Arial" panose="020B0604020202020204" pitchFamily="34" charset="0"/>
              </a:rPr>
              <a:t>Distraction</a:t>
            </a:r>
            <a:r>
              <a:rPr lang="nl-NL" sz="1200" b="1" dirty="0">
                <a:latin typeface="Arial" panose="020B0604020202020204" pitchFamily="34" charset="0"/>
                <a:cs typeface="Arial" panose="020B0604020202020204" pitchFamily="34" charset="0"/>
              </a:rPr>
              <a:t> TRIVIA</a:t>
            </a:r>
          </a:p>
          <a:p>
            <a:pPr>
              <a:lnSpc>
                <a:spcPct val="150000"/>
              </a:lnSpc>
            </a:pPr>
            <a:r>
              <a:rPr lang="nl-NL" sz="1200" b="1" dirty="0">
                <a:latin typeface="Arial" panose="020B0604020202020204" pitchFamily="34" charset="0"/>
                <a:cs typeface="Arial" panose="020B0604020202020204" pitchFamily="34" charset="0"/>
              </a:rPr>
              <a:t>31. Attention </a:t>
            </a:r>
            <a:r>
              <a:rPr lang="nl-NL" sz="1200" b="1" dirty="0" err="1">
                <a:latin typeface="Arial" panose="020B0604020202020204" pitchFamily="34" charset="0"/>
                <a:cs typeface="Arial" panose="020B0604020202020204" pitchFamily="34" charset="0"/>
              </a:rPr>
              <a:t>by</a:t>
            </a:r>
            <a:r>
              <a:rPr lang="nl-NL" sz="1200" b="1" dirty="0">
                <a:latin typeface="Arial" panose="020B0604020202020204" pitchFamily="34" charset="0"/>
                <a:cs typeface="Arial" panose="020B0604020202020204" pitchFamily="34" charset="0"/>
              </a:rPr>
              <a:t> ART </a:t>
            </a:r>
          </a:p>
          <a:p>
            <a:pPr>
              <a:lnSpc>
                <a:spcPct val="150000"/>
              </a:lnSpc>
            </a:pPr>
            <a:r>
              <a:rPr lang="en-GB" sz="1200" b="1" dirty="0">
                <a:latin typeface="Arial" panose="020B0604020202020204" pitchFamily="34" charset="0"/>
                <a:cs typeface="Arial" panose="020B0604020202020204" pitchFamily="34" charset="0"/>
              </a:rPr>
              <a:t>32. Rats in the Kitchen</a:t>
            </a:r>
            <a:br>
              <a:rPr lang="en-GB" sz="1200" b="1" dirty="0">
                <a:latin typeface="Arial" panose="020B0604020202020204" pitchFamily="34" charset="0"/>
                <a:cs typeface="Arial" panose="020B0604020202020204" pitchFamily="34" charset="0"/>
              </a:rPr>
            </a:br>
            <a:r>
              <a:rPr lang="en-GB" sz="1200" b="1" dirty="0">
                <a:latin typeface="Arial" panose="020B0604020202020204" pitchFamily="34" charset="0"/>
                <a:cs typeface="Arial" panose="020B0604020202020204" pitchFamily="34" charset="0"/>
              </a:rPr>
              <a:t>33. </a:t>
            </a:r>
            <a:r>
              <a:rPr lang="en-GB" sz="1200" b="1" dirty="0" err="1">
                <a:latin typeface="Arial" panose="020B0604020202020204" pitchFamily="34" charset="0"/>
                <a:cs typeface="Arial" panose="020B0604020202020204" pitchFamily="34" charset="0"/>
              </a:rPr>
              <a:t>CataMiner</a:t>
            </a:r>
            <a:endParaRPr lang="en-GB" sz="1200" b="1" dirty="0">
              <a:latin typeface="Arial" panose="020B0604020202020204" pitchFamily="34" charset="0"/>
              <a:cs typeface="Arial" panose="020B0604020202020204" pitchFamily="34" charset="0"/>
            </a:endParaRPr>
          </a:p>
          <a:p>
            <a:pPr>
              <a:lnSpc>
                <a:spcPct val="150000"/>
              </a:lnSpc>
            </a:pPr>
            <a:endParaRPr lang="nl-NL" sz="1200" b="1" dirty="0">
              <a:latin typeface="Arial" panose="020B0604020202020204" pitchFamily="34" charset="0"/>
              <a:cs typeface="Arial" panose="020B0604020202020204" pitchFamily="34" charset="0"/>
            </a:endParaRPr>
          </a:p>
        </p:txBody>
      </p:sp>
      <p:sp>
        <p:nvSpPr>
          <p:cNvPr id="21" name="Tekstvak 20">
            <a:extLst>
              <a:ext uri="{FF2B5EF4-FFF2-40B4-BE49-F238E27FC236}">
                <a16:creationId xmlns:a16="http://schemas.microsoft.com/office/drawing/2014/main" id="{D80B7892-693A-38F2-17F2-5E6BFC74C0E4}"/>
              </a:ext>
            </a:extLst>
          </p:cNvPr>
          <p:cNvSpPr txBox="1"/>
          <p:nvPr/>
        </p:nvSpPr>
        <p:spPr>
          <a:xfrm>
            <a:off x="540298" y="5881819"/>
            <a:ext cx="911105" cy="861774"/>
          </a:xfrm>
          <a:prstGeom prst="rect">
            <a:avLst/>
          </a:prstGeom>
          <a:solidFill>
            <a:schemeClr val="accent2">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2x 55-inch schermen (portret).</a:t>
            </a:r>
          </a:p>
          <a:p>
            <a:r>
              <a:rPr lang="nl-NL" sz="1000" dirty="0">
                <a:latin typeface="Arial" panose="020B0604020202020204" pitchFamily="34" charset="0"/>
                <a:cs typeface="Arial" panose="020B0604020202020204" pitchFamily="34" charset="0"/>
              </a:rPr>
              <a:t>Op steekwagen</a:t>
            </a:r>
          </a:p>
        </p:txBody>
      </p:sp>
      <p:sp>
        <p:nvSpPr>
          <p:cNvPr id="22" name="Tekstvak 21">
            <a:extLst>
              <a:ext uri="{FF2B5EF4-FFF2-40B4-BE49-F238E27FC236}">
                <a16:creationId xmlns:a16="http://schemas.microsoft.com/office/drawing/2014/main" id="{3F5FE692-F1CF-FE81-06B6-510B16E3342E}"/>
              </a:ext>
            </a:extLst>
          </p:cNvPr>
          <p:cNvSpPr txBox="1"/>
          <p:nvPr/>
        </p:nvSpPr>
        <p:spPr>
          <a:xfrm>
            <a:off x="2062584" y="5860005"/>
            <a:ext cx="1047045" cy="707886"/>
          </a:xfrm>
          <a:prstGeom prst="rect">
            <a:avLst/>
          </a:prstGeom>
          <a:solidFill>
            <a:schemeClr val="accent3">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10x 55-inch schermen</a:t>
            </a:r>
          </a:p>
          <a:p>
            <a:r>
              <a:rPr lang="nl-NL" sz="1000" dirty="0">
                <a:latin typeface="Arial" panose="020B0604020202020204" pitchFamily="34" charset="0"/>
                <a:cs typeface="Arial" panose="020B0604020202020204" pitchFamily="34" charset="0"/>
              </a:rPr>
              <a:t>Op standaardpoot</a:t>
            </a:r>
          </a:p>
        </p:txBody>
      </p:sp>
      <p:sp>
        <p:nvSpPr>
          <p:cNvPr id="24" name="Tekstvak 23">
            <a:extLst>
              <a:ext uri="{FF2B5EF4-FFF2-40B4-BE49-F238E27FC236}">
                <a16:creationId xmlns:a16="http://schemas.microsoft.com/office/drawing/2014/main" id="{023EA26F-73D1-F78B-077C-4A99F7581BAA}"/>
              </a:ext>
            </a:extLst>
          </p:cNvPr>
          <p:cNvSpPr txBox="1"/>
          <p:nvPr/>
        </p:nvSpPr>
        <p:spPr>
          <a:xfrm>
            <a:off x="3784817" y="5860005"/>
            <a:ext cx="1009438" cy="861774"/>
          </a:xfrm>
          <a:prstGeom prst="rect">
            <a:avLst/>
          </a:prstGeom>
          <a:solidFill>
            <a:srgbClr val="ED5218"/>
          </a:solidFill>
        </p:spPr>
        <p:txBody>
          <a:bodyPr wrap="square">
            <a:spAutoFit/>
          </a:bodyPr>
          <a:lstStyle/>
          <a:p>
            <a:r>
              <a:rPr lang="nl-NL" sz="1000" dirty="0">
                <a:solidFill>
                  <a:schemeClr val="bg1"/>
                </a:solidFill>
                <a:latin typeface="Arial" panose="020B0604020202020204" pitchFamily="34" charset="0"/>
                <a:cs typeface="Arial" panose="020B0604020202020204" pitchFamily="34" charset="0"/>
              </a:rPr>
              <a:t>8x grote touchscreens (via USB, soort digibord, ±80 inch)</a:t>
            </a:r>
          </a:p>
        </p:txBody>
      </p:sp>
      <p:sp>
        <p:nvSpPr>
          <p:cNvPr id="25" name="Tekstvak 24">
            <a:extLst>
              <a:ext uri="{FF2B5EF4-FFF2-40B4-BE49-F238E27FC236}">
                <a16:creationId xmlns:a16="http://schemas.microsoft.com/office/drawing/2014/main" id="{2F53DF03-C887-96D8-5F81-81A4A2121659}"/>
              </a:ext>
            </a:extLst>
          </p:cNvPr>
          <p:cNvSpPr txBox="1"/>
          <p:nvPr/>
        </p:nvSpPr>
        <p:spPr>
          <a:xfrm>
            <a:off x="6907573" y="5866977"/>
            <a:ext cx="1466150" cy="400110"/>
          </a:xfrm>
          <a:prstGeom prst="rect">
            <a:avLst/>
          </a:prstGeom>
          <a:solidFill>
            <a:schemeClr val="accent2"/>
          </a:solidFill>
        </p:spPr>
        <p:txBody>
          <a:bodyPr wrap="square">
            <a:spAutoFit/>
          </a:bodyPr>
          <a:lstStyle/>
          <a:p>
            <a:r>
              <a:rPr lang="nl-NL" sz="1000" dirty="0">
                <a:latin typeface="Arial" panose="020B0604020202020204" pitchFamily="34" charset="0"/>
                <a:cs typeface="Arial" panose="020B0604020202020204" pitchFamily="34" charset="0"/>
              </a:rPr>
              <a:t>Projectmuur</a:t>
            </a:r>
          </a:p>
          <a:p>
            <a:r>
              <a:rPr lang="nl-NL" sz="1000" dirty="0">
                <a:latin typeface="Arial" panose="020B0604020202020204" pitchFamily="34" charset="0"/>
                <a:cs typeface="Arial" panose="020B0604020202020204" pitchFamily="34" charset="0"/>
              </a:rPr>
              <a:t>→ Met 2 </a:t>
            </a:r>
            <a:r>
              <a:rPr lang="nl-NL" sz="1000" dirty="0" err="1">
                <a:latin typeface="Arial" panose="020B0604020202020204" pitchFamily="34" charset="0"/>
                <a:cs typeface="Arial" panose="020B0604020202020204" pitchFamily="34" charset="0"/>
              </a:rPr>
              <a:t>beamers</a:t>
            </a:r>
            <a:endParaRPr lang="nl-NL" sz="1000" dirty="0">
              <a:latin typeface="Arial" panose="020B0604020202020204" pitchFamily="34" charset="0"/>
              <a:cs typeface="Arial" panose="020B0604020202020204" pitchFamily="34" charset="0"/>
            </a:endParaRPr>
          </a:p>
        </p:txBody>
      </p:sp>
      <p:sp>
        <p:nvSpPr>
          <p:cNvPr id="26" name="Tekstvak 25">
            <a:extLst>
              <a:ext uri="{FF2B5EF4-FFF2-40B4-BE49-F238E27FC236}">
                <a16:creationId xmlns:a16="http://schemas.microsoft.com/office/drawing/2014/main" id="{D1B73F4C-8B5E-0883-AE07-2E16F6776C83}"/>
              </a:ext>
            </a:extLst>
          </p:cNvPr>
          <p:cNvSpPr txBox="1"/>
          <p:nvPr/>
        </p:nvSpPr>
        <p:spPr>
          <a:xfrm>
            <a:off x="5518169" y="5853027"/>
            <a:ext cx="916596" cy="861774"/>
          </a:xfrm>
          <a:prstGeom prst="rect">
            <a:avLst/>
          </a:prstGeom>
          <a:solidFill>
            <a:srgbClr val="FFFF00"/>
          </a:solidFill>
        </p:spPr>
        <p:txBody>
          <a:bodyPr wrap="square">
            <a:spAutoFit/>
          </a:bodyPr>
          <a:lstStyle/>
          <a:p>
            <a:r>
              <a:rPr lang="nl-NL" sz="1000" dirty="0">
                <a:latin typeface="Arial" panose="020B0604020202020204" pitchFamily="34" charset="0"/>
                <a:cs typeface="Arial" panose="020B0604020202020204" pitchFamily="34" charset="0"/>
              </a:rPr>
              <a:t>2x 65-inch schermen (portret)</a:t>
            </a:r>
          </a:p>
          <a:p>
            <a:r>
              <a:rPr lang="nl-NL" sz="1000" dirty="0">
                <a:latin typeface="Arial" panose="020B0604020202020204" pitchFamily="34" charset="0"/>
                <a:cs typeface="Arial" panose="020B0604020202020204" pitchFamily="34" charset="0"/>
              </a:rPr>
              <a:t>→ Op wieltjes</a:t>
            </a:r>
          </a:p>
        </p:txBody>
      </p:sp>
      <p:sp>
        <p:nvSpPr>
          <p:cNvPr id="27" name="Tekstvak 26">
            <a:extLst>
              <a:ext uri="{FF2B5EF4-FFF2-40B4-BE49-F238E27FC236}">
                <a16:creationId xmlns:a16="http://schemas.microsoft.com/office/drawing/2014/main" id="{FE02C4B6-5DD1-7D4C-9274-A3A4A20A0F71}"/>
              </a:ext>
            </a:extLst>
          </p:cNvPr>
          <p:cNvSpPr txBox="1"/>
          <p:nvPr/>
        </p:nvSpPr>
        <p:spPr>
          <a:xfrm>
            <a:off x="8841859" y="5813838"/>
            <a:ext cx="845384" cy="400110"/>
          </a:xfrm>
          <a:prstGeom prst="rect">
            <a:avLst/>
          </a:prstGeom>
          <a:solidFill>
            <a:schemeClr val="accent1">
              <a:lumMod val="75000"/>
            </a:schemeClr>
          </a:solidFill>
        </p:spPr>
        <p:txBody>
          <a:bodyPr wrap="square">
            <a:spAutoFit/>
          </a:bodyPr>
          <a:lstStyle/>
          <a:p>
            <a:r>
              <a:rPr lang="nl-NL" sz="1000" dirty="0">
                <a:solidFill>
                  <a:schemeClr val="bg1"/>
                </a:solidFill>
                <a:latin typeface="Arial" panose="020B0604020202020204" pitchFamily="34" charset="0"/>
                <a:cs typeface="Arial" panose="020B0604020202020204" pitchFamily="34" charset="0"/>
              </a:rPr>
              <a:t>losse tv-schermen</a:t>
            </a:r>
          </a:p>
        </p:txBody>
      </p:sp>
      <p:sp>
        <p:nvSpPr>
          <p:cNvPr id="29" name="Tekstvak 28">
            <a:extLst>
              <a:ext uri="{FF2B5EF4-FFF2-40B4-BE49-F238E27FC236}">
                <a16:creationId xmlns:a16="http://schemas.microsoft.com/office/drawing/2014/main" id="{6581032D-8F42-A424-335C-CE87C9378F2A}"/>
              </a:ext>
            </a:extLst>
          </p:cNvPr>
          <p:cNvSpPr txBox="1"/>
          <p:nvPr/>
        </p:nvSpPr>
        <p:spPr>
          <a:xfrm>
            <a:off x="2876187" y="576756"/>
            <a:ext cx="577130" cy="246221"/>
          </a:xfrm>
          <a:prstGeom prst="rect">
            <a:avLst/>
          </a:prstGeom>
          <a:solidFill>
            <a:srgbClr val="ED5218"/>
          </a:solidFill>
        </p:spPr>
        <p:txBody>
          <a:bodyPr wrap="square">
            <a:spAutoFit/>
          </a:bodyPr>
          <a:lstStyle/>
          <a:p>
            <a:r>
              <a:rPr lang="nl-NL" sz="1000" dirty="0">
                <a:solidFill>
                  <a:schemeClr val="bg1"/>
                </a:solidFill>
                <a:latin typeface="Arial" panose="020B0604020202020204" pitchFamily="34" charset="0"/>
                <a:cs typeface="Arial" panose="020B0604020202020204" pitchFamily="34" charset="0"/>
              </a:rPr>
              <a:t>groot</a:t>
            </a:r>
          </a:p>
        </p:txBody>
      </p:sp>
      <p:sp>
        <p:nvSpPr>
          <p:cNvPr id="30" name="Tekstvak 29">
            <a:extLst>
              <a:ext uri="{FF2B5EF4-FFF2-40B4-BE49-F238E27FC236}">
                <a16:creationId xmlns:a16="http://schemas.microsoft.com/office/drawing/2014/main" id="{9CAD7C2D-BEEA-CC49-8405-59B4F26BC9C1}"/>
              </a:ext>
            </a:extLst>
          </p:cNvPr>
          <p:cNvSpPr txBox="1"/>
          <p:nvPr/>
        </p:nvSpPr>
        <p:spPr>
          <a:xfrm>
            <a:off x="2876187" y="3583082"/>
            <a:ext cx="577130" cy="246221"/>
          </a:xfrm>
          <a:prstGeom prst="rect">
            <a:avLst/>
          </a:prstGeom>
          <a:solidFill>
            <a:srgbClr val="ED5218"/>
          </a:solidFill>
        </p:spPr>
        <p:txBody>
          <a:bodyPr wrap="square">
            <a:spAutoFit/>
          </a:bodyPr>
          <a:lstStyle/>
          <a:p>
            <a:r>
              <a:rPr lang="nl-NL" sz="1000" dirty="0">
                <a:solidFill>
                  <a:schemeClr val="bg1"/>
                </a:solidFill>
                <a:latin typeface="Arial" panose="020B0604020202020204" pitchFamily="34" charset="0"/>
                <a:cs typeface="Arial" panose="020B0604020202020204" pitchFamily="34" charset="0"/>
              </a:rPr>
              <a:t>groot</a:t>
            </a:r>
          </a:p>
        </p:txBody>
      </p:sp>
      <p:sp>
        <p:nvSpPr>
          <p:cNvPr id="31" name="Tekstvak 30">
            <a:extLst>
              <a:ext uri="{FF2B5EF4-FFF2-40B4-BE49-F238E27FC236}">
                <a16:creationId xmlns:a16="http://schemas.microsoft.com/office/drawing/2014/main" id="{155B277F-A43C-C4E3-0329-DE4F50EB0039}"/>
              </a:ext>
            </a:extLst>
          </p:cNvPr>
          <p:cNvSpPr txBox="1"/>
          <p:nvPr/>
        </p:nvSpPr>
        <p:spPr>
          <a:xfrm>
            <a:off x="2868312" y="3882204"/>
            <a:ext cx="577130" cy="246221"/>
          </a:xfrm>
          <a:prstGeom prst="rect">
            <a:avLst/>
          </a:prstGeom>
          <a:solidFill>
            <a:srgbClr val="ED5218"/>
          </a:solidFill>
        </p:spPr>
        <p:txBody>
          <a:bodyPr wrap="square">
            <a:spAutoFit/>
          </a:bodyPr>
          <a:lstStyle/>
          <a:p>
            <a:r>
              <a:rPr lang="nl-NL" sz="1000" dirty="0">
                <a:solidFill>
                  <a:schemeClr val="bg1"/>
                </a:solidFill>
                <a:latin typeface="Arial" panose="020B0604020202020204" pitchFamily="34" charset="0"/>
                <a:cs typeface="Arial" panose="020B0604020202020204" pitchFamily="34" charset="0"/>
              </a:rPr>
              <a:t>groot</a:t>
            </a:r>
          </a:p>
        </p:txBody>
      </p:sp>
      <p:sp>
        <p:nvSpPr>
          <p:cNvPr id="32" name="Tekstvak 31">
            <a:extLst>
              <a:ext uri="{FF2B5EF4-FFF2-40B4-BE49-F238E27FC236}">
                <a16:creationId xmlns:a16="http://schemas.microsoft.com/office/drawing/2014/main" id="{9790B8CE-9005-0BEB-C804-0B929E3E8EF5}"/>
              </a:ext>
            </a:extLst>
          </p:cNvPr>
          <p:cNvSpPr txBox="1"/>
          <p:nvPr/>
        </p:nvSpPr>
        <p:spPr>
          <a:xfrm>
            <a:off x="2868312" y="4402446"/>
            <a:ext cx="577130" cy="246221"/>
          </a:xfrm>
          <a:prstGeom prst="rect">
            <a:avLst/>
          </a:prstGeom>
          <a:solidFill>
            <a:srgbClr val="ED5218"/>
          </a:solidFill>
        </p:spPr>
        <p:txBody>
          <a:bodyPr wrap="square">
            <a:spAutoFit/>
          </a:bodyPr>
          <a:lstStyle/>
          <a:p>
            <a:r>
              <a:rPr lang="nl-NL" sz="1000" dirty="0">
                <a:solidFill>
                  <a:schemeClr val="bg1"/>
                </a:solidFill>
                <a:latin typeface="Arial" panose="020B0604020202020204" pitchFamily="34" charset="0"/>
                <a:cs typeface="Arial" panose="020B0604020202020204" pitchFamily="34" charset="0"/>
              </a:rPr>
              <a:t>groot</a:t>
            </a:r>
          </a:p>
        </p:txBody>
      </p:sp>
      <p:sp>
        <p:nvSpPr>
          <p:cNvPr id="33" name="Tekstvak 32">
            <a:extLst>
              <a:ext uri="{FF2B5EF4-FFF2-40B4-BE49-F238E27FC236}">
                <a16:creationId xmlns:a16="http://schemas.microsoft.com/office/drawing/2014/main" id="{F021E826-E07E-05CC-66A0-6B0C1D141E65}"/>
              </a:ext>
            </a:extLst>
          </p:cNvPr>
          <p:cNvSpPr txBox="1"/>
          <p:nvPr/>
        </p:nvSpPr>
        <p:spPr>
          <a:xfrm>
            <a:off x="2857011" y="4142325"/>
            <a:ext cx="628525" cy="246221"/>
          </a:xfrm>
          <a:prstGeom prst="rect">
            <a:avLst/>
          </a:prstGeom>
          <a:solidFill>
            <a:srgbClr val="FFFF00"/>
          </a:solidFill>
        </p:spPr>
        <p:txBody>
          <a:bodyPr wrap="square">
            <a:spAutoFit/>
          </a:bodyPr>
          <a:lstStyle/>
          <a:p>
            <a:r>
              <a:rPr lang="nl-NL" sz="1000" dirty="0">
                <a:latin typeface="Arial" panose="020B0604020202020204" pitchFamily="34" charset="0"/>
                <a:cs typeface="Arial" panose="020B0604020202020204" pitchFamily="34" charset="0"/>
              </a:rPr>
              <a:t>65 inch</a:t>
            </a:r>
          </a:p>
        </p:txBody>
      </p:sp>
      <p:sp>
        <p:nvSpPr>
          <p:cNvPr id="34" name="Tekstvak 33">
            <a:extLst>
              <a:ext uri="{FF2B5EF4-FFF2-40B4-BE49-F238E27FC236}">
                <a16:creationId xmlns:a16="http://schemas.microsoft.com/office/drawing/2014/main" id="{6B95B5D1-6B22-6B62-8CA8-465A6789CCB0}"/>
              </a:ext>
            </a:extLst>
          </p:cNvPr>
          <p:cNvSpPr txBox="1"/>
          <p:nvPr/>
        </p:nvSpPr>
        <p:spPr>
          <a:xfrm>
            <a:off x="7285432" y="632159"/>
            <a:ext cx="925727" cy="246221"/>
          </a:xfrm>
          <a:prstGeom prst="rect">
            <a:avLst/>
          </a:prstGeom>
          <a:solidFill>
            <a:schemeClr val="accent2"/>
          </a:solidFill>
        </p:spPr>
        <p:txBody>
          <a:bodyPr wrap="square">
            <a:spAutoFit/>
          </a:bodyPr>
          <a:lstStyle/>
          <a:p>
            <a:r>
              <a:rPr lang="nl-NL" sz="1000" dirty="0">
                <a:latin typeface="Arial" panose="020B0604020202020204" pitchFamily="34" charset="0"/>
                <a:cs typeface="Arial" panose="020B0604020202020204" pitchFamily="34" charset="0"/>
              </a:rPr>
              <a:t>Projectmuur</a:t>
            </a:r>
          </a:p>
        </p:txBody>
      </p:sp>
      <p:sp>
        <p:nvSpPr>
          <p:cNvPr id="35" name="Tekstvak 34">
            <a:extLst>
              <a:ext uri="{FF2B5EF4-FFF2-40B4-BE49-F238E27FC236}">
                <a16:creationId xmlns:a16="http://schemas.microsoft.com/office/drawing/2014/main" id="{1F3920ED-C6B7-7928-3F69-F8F00995A577}"/>
              </a:ext>
            </a:extLst>
          </p:cNvPr>
          <p:cNvSpPr txBox="1"/>
          <p:nvPr/>
        </p:nvSpPr>
        <p:spPr>
          <a:xfrm>
            <a:off x="7285435" y="3837373"/>
            <a:ext cx="639482" cy="246221"/>
          </a:xfrm>
          <a:prstGeom prst="rect">
            <a:avLst/>
          </a:prstGeom>
          <a:solidFill>
            <a:schemeClr val="accent2">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55-inch</a:t>
            </a:r>
            <a:endParaRPr lang="nl-NL" sz="1000" b="1" dirty="0">
              <a:latin typeface="Arial" panose="020B0604020202020204" pitchFamily="34" charset="0"/>
              <a:cs typeface="Arial" panose="020B0604020202020204" pitchFamily="34" charset="0"/>
            </a:endParaRPr>
          </a:p>
        </p:txBody>
      </p:sp>
      <p:sp>
        <p:nvSpPr>
          <p:cNvPr id="38" name="Tekstvak 37">
            <a:extLst>
              <a:ext uri="{FF2B5EF4-FFF2-40B4-BE49-F238E27FC236}">
                <a16:creationId xmlns:a16="http://schemas.microsoft.com/office/drawing/2014/main" id="{D8FBDED9-019B-F1AF-4256-E1CA99FCF3D4}"/>
              </a:ext>
            </a:extLst>
          </p:cNvPr>
          <p:cNvSpPr txBox="1"/>
          <p:nvPr/>
        </p:nvSpPr>
        <p:spPr>
          <a:xfrm>
            <a:off x="2870053" y="3046634"/>
            <a:ext cx="615483" cy="246221"/>
          </a:xfrm>
          <a:prstGeom prst="rect">
            <a:avLst/>
          </a:prstGeom>
          <a:solidFill>
            <a:srgbClr val="FFFF00"/>
          </a:solidFill>
        </p:spPr>
        <p:txBody>
          <a:bodyPr wrap="square">
            <a:spAutoFit/>
          </a:bodyPr>
          <a:lstStyle/>
          <a:p>
            <a:r>
              <a:rPr lang="nl-NL" sz="1000" dirty="0">
                <a:latin typeface="Arial" panose="020B0604020202020204" pitchFamily="34" charset="0"/>
                <a:cs typeface="Arial" panose="020B0604020202020204" pitchFamily="34" charset="0"/>
              </a:rPr>
              <a:t>65 inch</a:t>
            </a:r>
          </a:p>
        </p:txBody>
      </p:sp>
      <p:sp>
        <p:nvSpPr>
          <p:cNvPr id="39" name="Tekstvak 38">
            <a:extLst>
              <a:ext uri="{FF2B5EF4-FFF2-40B4-BE49-F238E27FC236}">
                <a16:creationId xmlns:a16="http://schemas.microsoft.com/office/drawing/2014/main" id="{555225B2-F08C-16D8-9B95-31D6354BE08F}"/>
              </a:ext>
            </a:extLst>
          </p:cNvPr>
          <p:cNvSpPr txBox="1"/>
          <p:nvPr/>
        </p:nvSpPr>
        <p:spPr>
          <a:xfrm>
            <a:off x="2876187" y="3314858"/>
            <a:ext cx="577130" cy="246221"/>
          </a:xfrm>
          <a:prstGeom prst="rect">
            <a:avLst/>
          </a:prstGeom>
          <a:solidFill>
            <a:srgbClr val="ED5218"/>
          </a:solidFill>
        </p:spPr>
        <p:txBody>
          <a:bodyPr wrap="square">
            <a:spAutoFit/>
          </a:bodyPr>
          <a:lstStyle/>
          <a:p>
            <a:r>
              <a:rPr lang="nl-NL" sz="1000" dirty="0">
                <a:solidFill>
                  <a:schemeClr val="bg1"/>
                </a:solidFill>
                <a:latin typeface="Arial" panose="020B0604020202020204" pitchFamily="34" charset="0"/>
                <a:cs typeface="Arial" panose="020B0604020202020204" pitchFamily="34" charset="0"/>
              </a:rPr>
              <a:t>groot</a:t>
            </a:r>
          </a:p>
        </p:txBody>
      </p:sp>
      <p:sp>
        <p:nvSpPr>
          <p:cNvPr id="40" name="Tekstvak 39">
            <a:extLst>
              <a:ext uri="{FF2B5EF4-FFF2-40B4-BE49-F238E27FC236}">
                <a16:creationId xmlns:a16="http://schemas.microsoft.com/office/drawing/2014/main" id="{ADB087D8-9111-E1D2-4528-514B547A61C2}"/>
              </a:ext>
            </a:extLst>
          </p:cNvPr>
          <p:cNvSpPr txBox="1"/>
          <p:nvPr/>
        </p:nvSpPr>
        <p:spPr>
          <a:xfrm>
            <a:off x="2868312" y="878380"/>
            <a:ext cx="628525" cy="246221"/>
          </a:xfrm>
          <a:prstGeom prst="rect">
            <a:avLst/>
          </a:prstGeom>
          <a:solidFill>
            <a:schemeClr val="accent3">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55-inch</a:t>
            </a:r>
          </a:p>
        </p:txBody>
      </p:sp>
      <p:sp>
        <p:nvSpPr>
          <p:cNvPr id="41" name="Tekstvak 40">
            <a:extLst>
              <a:ext uri="{FF2B5EF4-FFF2-40B4-BE49-F238E27FC236}">
                <a16:creationId xmlns:a16="http://schemas.microsoft.com/office/drawing/2014/main" id="{B0485474-9549-3687-77F7-C94793555C7E}"/>
              </a:ext>
            </a:extLst>
          </p:cNvPr>
          <p:cNvSpPr txBox="1"/>
          <p:nvPr/>
        </p:nvSpPr>
        <p:spPr>
          <a:xfrm>
            <a:off x="7296391" y="3250703"/>
            <a:ext cx="628525" cy="246221"/>
          </a:xfrm>
          <a:prstGeom prst="rect">
            <a:avLst/>
          </a:prstGeom>
          <a:solidFill>
            <a:schemeClr val="accent3">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55-inch</a:t>
            </a:r>
          </a:p>
        </p:txBody>
      </p:sp>
      <p:sp>
        <p:nvSpPr>
          <p:cNvPr id="43" name="Tekstvak 42">
            <a:extLst>
              <a:ext uri="{FF2B5EF4-FFF2-40B4-BE49-F238E27FC236}">
                <a16:creationId xmlns:a16="http://schemas.microsoft.com/office/drawing/2014/main" id="{8F2CC5A9-FB3F-E39D-890C-EC0D5B8BF0A3}"/>
              </a:ext>
            </a:extLst>
          </p:cNvPr>
          <p:cNvSpPr txBox="1"/>
          <p:nvPr/>
        </p:nvSpPr>
        <p:spPr>
          <a:xfrm>
            <a:off x="2870053" y="1979769"/>
            <a:ext cx="628525" cy="246221"/>
          </a:xfrm>
          <a:prstGeom prst="rect">
            <a:avLst/>
          </a:prstGeom>
          <a:solidFill>
            <a:schemeClr val="accent3">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55-inch</a:t>
            </a:r>
          </a:p>
        </p:txBody>
      </p:sp>
      <p:sp>
        <p:nvSpPr>
          <p:cNvPr id="44" name="Tekstvak 43">
            <a:extLst>
              <a:ext uri="{FF2B5EF4-FFF2-40B4-BE49-F238E27FC236}">
                <a16:creationId xmlns:a16="http://schemas.microsoft.com/office/drawing/2014/main" id="{16880664-687D-381C-75F1-817268E94C0C}"/>
              </a:ext>
            </a:extLst>
          </p:cNvPr>
          <p:cNvSpPr txBox="1"/>
          <p:nvPr/>
        </p:nvSpPr>
        <p:spPr>
          <a:xfrm>
            <a:off x="2870053" y="2274443"/>
            <a:ext cx="628525" cy="246221"/>
          </a:xfrm>
          <a:prstGeom prst="rect">
            <a:avLst/>
          </a:prstGeom>
          <a:solidFill>
            <a:schemeClr val="accent3">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55-inch</a:t>
            </a:r>
          </a:p>
        </p:txBody>
      </p:sp>
      <p:sp>
        <p:nvSpPr>
          <p:cNvPr id="46" name="Tekstvak 45">
            <a:extLst>
              <a:ext uri="{FF2B5EF4-FFF2-40B4-BE49-F238E27FC236}">
                <a16:creationId xmlns:a16="http://schemas.microsoft.com/office/drawing/2014/main" id="{322C6E29-D3BA-671A-181F-ECC8A5BB7F1D}"/>
              </a:ext>
            </a:extLst>
          </p:cNvPr>
          <p:cNvSpPr txBox="1"/>
          <p:nvPr/>
        </p:nvSpPr>
        <p:spPr>
          <a:xfrm>
            <a:off x="3498578" y="3063001"/>
            <a:ext cx="628525" cy="246221"/>
          </a:xfrm>
          <a:prstGeom prst="rect">
            <a:avLst/>
          </a:prstGeom>
          <a:solidFill>
            <a:schemeClr val="accent3">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55-inch</a:t>
            </a:r>
          </a:p>
        </p:txBody>
      </p:sp>
      <p:sp>
        <p:nvSpPr>
          <p:cNvPr id="48" name="Tekstvak 47">
            <a:extLst>
              <a:ext uri="{FF2B5EF4-FFF2-40B4-BE49-F238E27FC236}">
                <a16:creationId xmlns:a16="http://schemas.microsoft.com/office/drawing/2014/main" id="{7B175452-FE58-9FF7-9342-E9EF10D6518D}"/>
              </a:ext>
            </a:extLst>
          </p:cNvPr>
          <p:cNvSpPr txBox="1"/>
          <p:nvPr/>
        </p:nvSpPr>
        <p:spPr>
          <a:xfrm>
            <a:off x="7296391" y="1918081"/>
            <a:ext cx="628525" cy="246221"/>
          </a:xfrm>
          <a:prstGeom prst="rect">
            <a:avLst/>
          </a:prstGeom>
          <a:solidFill>
            <a:schemeClr val="accent3">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55-inch</a:t>
            </a:r>
          </a:p>
        </p:txBody>
      </p:sp>
      <p:sp>
        <p:nvSpPr>
          <p:cNvPr id="49" name="Tekstvak 48">
            <a:extLst>
              <a:ext uri="{FF2B5EF4-FFF2-40B4-BE49-F238E27FC236}">
                <a16:creationId xmlns:a16="http://schemas.microsoft.com/office/drawing/2014/main" id="{58CCD42B-A384-9EE2-7EC5-1DD325416DEC}"/>
              </a:ext>
            </a:extLst>
          </p:cNvPr>
          <p:cNvSpPr txBox="1"/>
          <p:nvPr/>
        </p:nvSpPr>
        <p:spPr>
          <a:xfrm>
            <a:off x="7302725" y="2229358"/>
            <a:ext cx="628525" cy="246221"/>
          </a:xfrm>
          <a:prstGeom prst="rect">
            <a:avLst/>
          </a:prstGeom>
          <a:solidFill>
            <a:schemeClr val="accent3">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55-inch</a:t>
            </a:r>
          </a:p>
        </p:txBody>
      </p:sp>
      <p:sp>
        <p:nvSpPr>
          <p:cNvPr id="50" name="Tekstvak 49">
            <a:extLst>
              <a:ext uri="{FF2B5EF4-FFF2-40B4-BE49-F238E27FC236}">
                <a16:creationId xmlns:a16="http://schemas.microsoft.com/office/drawing/2014/main" id="{A108D3AD-9238-AFD1-2888-E36366052F86}"/>
              </a:ext>
            </a:extLst>
          </p:cNvPr>
          <p:cNvSpPr txBox="1"/>
          <p:nvPr/>
        </p:nvSpPr>
        <p:spPr>
          <a:xfrm>
            <a:off x="7296391" y="2503116"/>
            <a:ext cx="628525" cy="246221"/>
          </a:xfrm>
          <a:prstGeom prst="rect">
            <a:avLst/>
          </a:prstGeom>
          <a:solidFill>
            <a:schemeClr val="accent3">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55-inch</a:t>
            </a:r>
          </a:p>
        </p:txBody>
      </p:sp>
      <p:sp>
        <p:nvSpPr>
          <p:cNvPr id="2" name="Tekstvak 1">
            <a:extLst>
              <a:ext uri="{FF2B5EF4-FFF2-40B4-BE49-F238E27FC236}">
                <a16:creationId xmlns:a16="http://schemas.microsoft.com/office/drawing/2014/main" id="{8E159C21-0285-5E1D-EE72-DD38BE364AEE}"/>
              </a:ext>
            </a:extLst>
          </p:cNvPr>
          <p:cNvSpPr txBox="1"/>
          <p:nvPr/>
        </p:nvSpPr>
        <p:spPr>
          <a:xfrm>
            <a:off x="7285433" y="2990192"/>
            <a:ext cx="628525" cy="246221"/>
          </a:xfrm>
          <a:prstGeom prst="rect">
            <a:avLst/>
          </a:prstGeom>
          <a:solidFill>
            <a:schemeClr val="accent1">
              <a:lumMod val="75000"/>
            </a:schemeClr>
          </a:solidFill>
        </p:spPr>
        <p:txBody>
          <a:bodyPr wrap="square">
            <a:spAutoFit/>
          </a:bodyPr>
          <a:lstStyle/>
          <a:p>
            <a:r>
              <a:rPr lang="nl-NL" sz="1000" dirty="0">
                <a:solidFill>
                  <a:schemeClr val="bg1"/>
                </a:solidFill>
                <a:latin typeface="Arial" panose="020B0604020202020204" pitchFamily="34" charset="0"/>
                <a:cs typeface="Arial" panose="020B0604020202020204" pitchFamily="34" charset="0"/>
              </a:rPr>
              <a:t>32 inch</a:t>
            </a:r>
          </a:p>
        </p:txBody>
      </p:sp>
      <p:sp>
        <p:nvSpPr>
          <p:cNvPr id="4" name="Tekstvak 3">
            <a:extLst>
              <a:ext uri="{FF2B5EF4-FFF2-40B4-BE49-F238E27FC236}">
                <a16:creationId xmlns:a16="http://schemas.microsoft.com/office/drawing/2014/main" id="{B858A1E2-DA3B-DD0D-39E4-1B51C4E4A8B2}"/>
              </a:ext>
            </a:extLst>
          </p:cNvPr>
          <p:cNvSpPr txBox="1"/>
          <p:nvPr/>
        </p:nvSpPr>
        <p:spPr>
          <a:xfrm>
            <a:off x="7291543" y="2736090"/>
            <a:ext cx="628525" cy="246221"/>
          </a:xfrm>
          <a:prstGeom prst="rect">
            <a:avLst/>
          </a:prstGeom>
          <a:solidFill>
            <a:schemeClr val="accent1">
              <a:lumMod val="75000"/>
            </a:schemeClr>
          </a:solidFill>
        </p:spPr>
        <p:txBody>
          <a:bodyPr wrap="square">
            <a:spAutoFit/>
          </a:bodyPr>
          <a:lstStyle/>
          <a:p>
            <a:r>
              <a:rPr lang="nl-NL" sz="1000" dirty="0">
                <a:solidFill>
                  <a:schemeClr val="bg1"/>
                </a:solidFill>
                <a:latin typeface="Arial" panose="020B0604020202020204" pitchFamily="34" charset="0"/>
                <a:cs typeface="Arial" panose="020B0604020202020204" pitchFamily="34" charset="0"/>
              </a:rPr>
              <a:t>32 inch</a:t>
            </a:r>
          </a:p>
        </p:txBody>
      </p:sp>
      <p:sp>
        <p:nvSpPr>
          <p:cNvPr id="10" name="Tekstvak 9">
            <a:extLst>
              <a:ext uri="{FF2B5EF4-FFF2-40B4-BE49-F238E27FC236}">
                <a16:creationId xmlns:a16="http://schemas.microsoft.com/office/drawing/2014/main" id="{2A485CF2-990B-2243-552D-3C8761C70DED}"/>
              </a:ext>
            </a:extLst>
          </p:cNvPr>
          <p:cNvSpPr txBox="1"/>
          <p:nvPr/>
        </p:nvSpPr>
        <p:spPr>
          <a:xfrm>
            <a:off x="7285432" y="3525016"/>
            <a:ext cx="628525" cy="246221"/>
          </a:xfrm>
          <a:prstGeom prst="rect">
            <a:avLst/>
          </a:prstGeom>
          <a:solidFill>
            <a:schemeClr val="accent3">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55-inch</a:t>
            </a:r>
          </a:p>
        </p:txBody>
      </p:sp>
      <p:sp>
        <p:nvSpPr>
          <p:cNvPr id="12" name="Tekstvak 11">
            <a:extLst>
              <a:ext uri="{FF2B5EF4-FFF2-40B4-BE49-F238E27FC236}">
                <a16:creationId xmlns:a16="http://schemas.microsoft.com/office/drawing/2014/main" id="{5524E3CD-BFF9-F52D-E690-3DD7E0E2F7A4}"/>
              </a:ext>
            </a:extLst>
          </p:cNvPr>
          <p:cNvSpPr txBox="1"/>
          <p:nvPr/>
        </p:nvSpPr>
        <p:spPr>
          <a:xfrm>
            <a:off x="7958300" y="3839305"/>
            <a:ext cx="639482" cy="246221"/>
          </a:xfrm>
          <a:prstGeom prst="rect">
            <a:avLst/>
          </a:prstGeom>
          <a:solidFill>
            <a:schemeClr val="accent2">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55-inch</a:t>
            </a:r>
            <a:endParaRPr lang="nl-NL" sz="1000" b="1" dirty="0">
              <a:latin typeface="Arial" panose="020B0604020202020204" pitchFamily="34" charset="0"/>
              <a:cs typeface="Arial" panose="020B0604020202020204" pitchFamily="34" charset="0"/>
            </a:endParaRPr>
          </a:p>
        </p:txBody>
      </p:sp>
      <p:sp>
        <p:nvSpPr>
          <p:cNvPr id="6" name="Tekstvak 5">
            <a:extLst>
              <a:ext uri="{FF2B5EF4-FFF2-40B4-BE49-F238E27FC236}">
                <a16:creationId xmlns:a16="http://schemas.microsoft.com/office/drawing/2014/main" id="{A0F4BAF7-2C9F-C684-F3C0-F82AF9D496D4}"/>
              </a:ext>
            </a:extLst>
          </p:cNvPr>
          <p:cNvSpPr txBox="1"/>
          <p:nvPr/>
        </p:nvSpPr>
        <p:spPr>
          <a:xfrm>
            <a:off x="2861616" y="4667566"/>
            <a:ext cx="577130" cy="246221"/>
          </a:xfrm>
          <a:prstGeom prst="rect">
            <a:avLst/>
          </a:prstGeom>
          <a:solidFill>
            <a:srgbClr val="ED5218"/>
          </a:solidFill>
        </p:spPr>
        <p:txBody>
          <a:bodyPr wrap="square">
            <a:spAutoFit/>
          </a:bodyPr>
          <a:lstStyle/>
          <a:p>
            <a:r>
              <a:rPr lang="nl-NL" sz="1000" dirty="0">
                <a:solidFill>
                  <a:schemeClr val="bg1"/>
                </a:solidFill>
                <a:latin typeface="Arial" panose="020B0604020202020204" pitchFamily="34" charset="0"/>
                <a:cs typeface="Arial" panose="020B0604020202020204" pitchFamily="34" charset="0"/>
              </a:rPr>
              <a:t>groot</a:t>
            </a:r>
          </a:p>
        </p:txBody>
      </p:sp>
      <p:sp>
        <p:nvSpPr>
          <p:cNvPr id="8" name="Tekstvak 7">
            <a:extLst>
              <a:ext uri="{FF2B5EF4-FFF2-40B4-BE49-F238E27FC236}">
                <a16:creationId xmlns:a16="http://schemas.microsoft.com/office/drawing/2014/main" id="{18D27151-C20A-41D6-FF7E-A17980C3C78D}"/>
              </a:ext>
            </a:extLst>
          </p:cNvPr>
          <p:cNvSpPr txBox="1"/>
          <p:nvPr/>
        </p:nvSpPr>
        <p:spPr>
          <a:xfrm>
            <a:off x="2859953" y="1672447"/>
            <a:ext cx="639482" cy="246221"/>
          </a:xfrm>
          <a:prstGeom prst="rect">
            <a:avLst/>
          </a:prstGeom>
          <a:solidFill>
            <a:schemeClr val="accent2">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55-inch</a:t>
            </a:r>
            <a:endParaRPr lang="nl-NL" sz="1000" b="1" dirty="0">
              <a:latin typeface="Arial" panose="020B0604020202020204" pitchFamily="34" charset="0"/>
              <a:cs typeface="Arial" panose="020B0604020202020204" pitchFamily="34" charset="0"/>
            </a:endParaRPr>
          </a:p>
        </p:txBody>
      </p:sp>
      <p:sp>
        <p:nvSpPr>
          <p:cNvPr id="14" name="Tekstvak 13">
            <a:extLst>
              <a:ext uri="{FF2B5EF4-FFF2-40B4-BE49-F238E27FC236}">
                <a16:creationId xmlns:a16="http://schemas.microsoft.com/office/drawing/2014/main" id="{D07FDC0F-2216-512F-5E96-944910C2BD7A}"/>
              </a:ext>
            </a:extLst>
          </p:cNvPr>
          <p:cNvSpPr txBox="1"/>
          <p:nvPr/>
        </p:nvSpPr>
        <p:spPr>
          <a:xfrm>
            <a:off x="2868312" y="2551073"/>
            <a:ext cx="577130" cy="246221"/>
          </a:xfrm>
          <a:prstGeom prst="rect">
            <a:avLst/>
          </a:prstGeom>
          <a:solidFill>
            <a:srgbClr val="ED5218"/>
          </a:solidFill>
        </p:spPr>
        <p:txBody>
          <a:bodyPr wrap="square">
            <a:spAutoFit/>
          </a:bodyPr>
          <a:lstStyle/>
          <a:p>
            <a:r>
              <a:rPr lang="nl-NL" sz="1000" dirty="0">
                <a:solidFill>
                  <a:schemeClr val="bg1"/>
                </a:solidFill>
                <a:latin typeface="Arial" panose="020B0604020202020204" pitchFamily="34" charset="0"/>
                <a:cs typeface="Arial" panose="020B0604020202020204" pitchFamily="34" charset="0"/>
              </a:rPr>
              <a:t>groot</a:t>
            </a:r>
          </a:p>
        </p:txBody>
      </p:sp>
      <p:sp>
        <p:nvSpPr>
          <p:cNvPr id="15" name="Tekstvak 14">
            <a:extLst>
              <a:ext uri="{FF2B5EF4-FFF2-40B4-BE49-F238E27FC236}">
                <a16:creationId xmlns:a16="http://schemas.microsoft.com/office/drawing/2014/main" id="{FD98C180-DD9F-938B-376E-3736DC60AC23}"/>
              </a:ext>
            </a:extLst>
          </p:cNvPr>
          <p:cNvSpPr txBox="1"/>
          <p:nvPr/>
        </p:nvSpPr>
        <p:spPr>
          <a:xfrm>
            <a:off x="7285431" y="1366270"/>
            <a:ext cx="628525" cy="246221"/>
          </a:xfrm>
          <a:prstGeom prst="rect">
            <a:avLst/>
          </a:prstGeom>
          <a:solidFill>
            <a:schemeClr val="accent3">
              <a:lumMod val="40000"/>
              <a:lumOff val="60000"/>
            </a:schemeClr>
          </a:solidFill>
        </p:spPr>
        <p:txBody>
          <a:bodyPr wrap="square">
            <a:spAutoFit/>
          </a:bodyPr>
          <a:lstStyle/>
          <a:p>
            <a:r>
              <a:rPr lang="nl-NL" sz="1000" dirty="0">
                <a:latin typeface="Arial" panose="020B0604020202020204" pitchFamily="34" charset="0"/>
                <a:cs typeface="Arial" panose="020B0604020202020204" pitchFamily="34" charset="0"/>
              </a:rPr>
              <a:t>55-inch</a:t>
            </a:r>
          </a:p>
        </p:txBody>
      </p:sp>
    </p:spTree>
    <p:extLst>
      <p:ext uri="{BB962C8B-B14F-4D97-AF65-F5344CB8AC3E}">
        <p14:creationId xmlns:p14="http://schemas.microsoft.com/office/powerpoint/2010/main" val="1591125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a:extLst>
              <a:ext uri="{FF2B5EF4-FFF2-40B4-BE49-F238E27FC236}">
                <a16:creationId xmlns:a16="http://schemas.microsoft.com/office/drawing/2014/main" id="{940F9CB5-A818-DD36-FD06-52FB6041FC8A}"/>
              </a:ext>
            </a:extLst>
          </p:cNvPr>
          <p:cNvGraphicFramePr>
            <a:graphicFrameLocks/>
          </p:cNvGraphicFramePr>
          <p:nvPr>
            <p:extLst>
              <p:ext uri="{D42A27DB-BD31-4B8C-83A1-F6EECF244321}">
                <p14:modId xmlns:p14="http://schemas.microsoft.com/office/powerpoint/2010/main" val="2907957229"/>
              </p:ext>
            </p:extLst>
          </p:nvPr>
        </p:nvGraphicFramePr>
        <p:xfrm>
          <a:off x="165640" y="388455"/>
          <a:ext cx="5344642" cy="2626948"/>
        </p:xfrm>
        <a:graphic>
          <a:graphicData uri="http://schemas.openxmlformats.org/drawingml/2006/table">
            <a:tbl>
              <a:tblPr firstRow="1" bandRow="1">
                <a:tableStyleId>{5C22544A-7EE6-4342-B048-85BDC9FD1C3A}</a:tableStyleId>
              </a:tblPr>
              <a:tblGrid>
                <a:gridCol w="1081464">
                  <a:extLst>
                    <a:ext uri="{9D8B030D-6E8A-4147-A177-3AD203B41FA5}">
                      <a16:colId xmlns:a16="http://schemas.microsoft.com/office/drawing/2014/main" val="951832031"/>
                    </a:ext>
                  </a:extLst>
                </a:gridCol>
                <a:gridCol w="465544">
                  <a:extLst>
                    <a:ext uri="{9D8B030D-6E8A-4147-A177-3AD203B41FA5}">
                      <a16:colId xmlns:a16="http://schemas.microsoft.com/office/drawing/2014/main" val="494142965"/>
                    </a:ext>
                  </a:extLst>
                </a:gridCol>
                <a:gridCol w="375601">
                  <a:extLst>
                    <a:ext uri="{9D8B030D-6E8A-4147-A177-3AD203B41FA5}">
                      <a16:colId xmlns:a16="http://schemas.microsoft.com/office/drawing/2014/main" val="2076856156"/>
                    </a:ext>
                  </a:extLst>
                </a:gridCol>
                <a:gridCol w="467003">
                  <a:extLst>
                    <a:ext uri="{9D8B030D-6E8A-4147-A177-3AD203B41FA5}">
                      <a16:colId xmlns:a16="http://schemas.microsoft.com/office/drawing/2014/main" val="1385871528"/>
                    </a:ext>
                  </a:extLst>
                </a:gridCol>
                <a:gridCol w="588317">
                  <a:extLst>
                    <a:ext uri="{9D8B030D-6E8A-4147-A177-3AD203B41FA5}">
                      <a16:colId xmlns:a16="http://schemas.microsoft.com/office/drawing/2014/main" val="4272464464"/>
                    </a:ext>
                  </a:extLst>
                </a:gridCol>
                <a:gridCol w="487392">
                  <a:extLst>
                    <a:ext uri="{9D8B030D-6E8A-4147-A177-3AD203B41FA5}">
                      <a16:colId xmlns:a16="http://schemas.microsoft.com/office/drawing/2014/main" val="2613682329"/>
                    </a:ext>
                  </a:extLst>
                </a:gridCol>
                <a:gridCol w="377335">
                  <a:extLst>
                    <a:ext uri="{9D8B030D-6E8A-4147-A177-3AD203B41FA5}">
                      <a16:colId xmlns:a16="http://schemas.microsoft.com/office/drawing/2014/main" val="2199917837"/>
                    </a:ext>
                  </a:extLst>
                </a:gridCol>
                <a:gridCol w="392809">
                  <a:extLst>
                    <a:ext uri="{9D8B030D-6E8A-4147-A177-3AD203B41FA5}">
                      <a16:colId xmlns:a16="http://schemas.microsoft.com/office/drawing/2014/main" val="211852683"/>
                    </a:ext>
                  </a:extLst>
                </a:gridCol>
                <a:gridCol w="613424">
                  <a:extLst>
                    <a:ext uri="{9D8B030D-6E8A-4147-A177-3AD203B41FA5}">
                      <a16:colId xmlns:a16="http://schemas.microsoft.com/office/drawing/2014/main" val="1897501160"/>
                    </a:ext>
                  </a:extLst>
                </a:gridCol>
                <a:gridCol w="495753">
                  <a:extLst>
                    <a:ext uri="{9D8B030D-6E8A-4147-A177-3AD203B41FA5}">
                      <a16:colId xmlns:a16="http://schemas.microsoft.com/office/drawing/2014/main" val="1141160728"/>
                    </a:ext>
                  </a:extLst>
                </a:gridCol>
              </a:tblGrid>
              <a:tr h="673808">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u="none" strike="noStrike"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extLst>
                  <a:ext uri="{0D108BD9-81ED-4DB2-BD59-A6C34878D82A}">
                    <a16:rowId xmlns:a16="http://schemas.microsoft.com/office/drawing/2014/main" val="2799526387"/>
                  </a:ext>
                </a:extLst>
              </a:tr>
              <a:tr h="277018">
                <a:tc gridSpan="10">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119883" marR="119883" marT="59941" marB="599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0807611"/>
                  </a:ext>
                </a:extLst>
              </a:tr>
              <a:tr h="673808">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u="none" strike="noStrike"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7921542"/>
                  </a:ext>
                </a:extLst>
              </a:tr>
              <a:tr h="277018">
                <a:tc gridSpan="10">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119883" marR="119883" marT="59941" marB="599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646898493"/>
                  </a:ext>
                </a:extLst>
              </a:tr>
              <a:tr h="673808">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dirty="0">
                        <a:solidFill>
                          <a:schemeClr val="tx1"/>
                        </a:solidFill>
                        <a:latin typeface="Arial" panose="020B0604020202020204" pitchFamily="34" charset="0"/>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pPr algn="l"/>
                      <a:endParaRPr lang="nl-NL" sz="1200" b="1" i="0" kern="1200" dirty="0">
                        <a:solidFill>
                          <a:schemeClr val="tx1"/>
                        </a:solidFill>
                        <a:latin typeface="Arial" panose="020B0604020202020204" pitchFamily="34" charset="0"/>
                        <a:ea typeface="+mn-ea"/>
                        <a:cs typeface="Arial" panose="020B0604020202020204" pitchFamily="34" charset="0"/>
                      </a:endParaRPr>
                    </a:p>
                  </a:txBody>
                  <a:tcPr marL="87441" marR="87441" marT="43720" marB="43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extLst>
                  <a:ext uri="{0D108BD9-81ED-4DB2-BD59-A6C34878D82A}">
                    <a16:rowId xmlns:a16="http://schemas.microsoft.com/office/drawing/2014/main" val="593320040"/>
                  </a:ext>
                </a:extLst>
              </a:tr>
            </a:tbl>
          </a:graphicData>
        </a:graphic>
      </p:graphicFrame>
      <p:graphicFrame>
        <p:nvGraphicFramePr>
          <p:cNvPr id="3" name="Tabel 2">
            <a:extLst>
              <a:ext uri="{FF2B5EF4-FFF2-40B4-BE49-F238E27FC236}">
                <a16:creationId xmlns:a16="http://schemas.microsoft.com/office/drawing/2014/main" id="{C6ED45EA-A43A-820E-4B9D-DB4676FC6F2E}"/>
              </a:ext>
            </a:extLst>
          </p:cNvPr>
          <p:cNvGraphicFramePr>
            <a:graphicFrameLocks/>
          </p:cNvGraphicFramePr>
          <p:nvPr>
            <p:extLst>
              <p:ext uri="{D42A27DB-BD31-4B8C-83A1-F6EECF244321}">
                <p14:modId xmlns:p14="http://schemas.microsoft.com/office/powerpoint/2010/main" val="4052492806"/>
              </p:ext>
            </p:extLst>
          </p:nvPr>
        </p:nvGraphicFramePr>
        <p:xfrm>
          <a:off x="5593678" y="377518"/>
          <a:ext cx="4121394" cy="2621064"/>
        </p:xfrm>
        <a:graphic>
          <a:graphicData uri="http://schemas.openxmlformats.org/drawingml/2006/table">
            <a:tbl>
              <a:tblPr firstRow="1" bandRow="1">
                <a:tableStyleId>{5C22544A-7EE6-4342-B048-85BDC9FD1C3A}</a:tableStyleId>
              </a:tblPr>
              <a:tblGrid>
                <a:gridCol w="404885">
                  <a:extLst>
                    <a:ext uri="{9D8B030D-6E8A-4147-A177-3AD203B41FA5}">
                      <a16:colId xmlns:a16="http://schemas.microsoft.com/office/drawing/2014/main" val="150590507"/>
                    </a:ext>
                  </a:extLst>
                </a:gridCol>
                <a:gridCol w="429260">
                  <a:extLst>
                    <a:ext uri="{9D8B030D-6E8A-4147-A177-3AD203B41FA5}">
                      <a16:colId xmlns:a16="http://schemas.microsoft.com/office/drawing/2014/main" val="1610836661"/>
                    </a:ext>
                  </a:extLst>
                </a:gridCol>
                <a:gridCol w="428515">
                  <a:extLst>
                    <a:ext uri="{9D8B030D-6E8A-4147-A177-3AD203B41FA5}">
                      <a16:colId xmlns:a16="http://schemas.microsoft.com/office/drawing/2014/main" val="147200345"/>
                    </a:ext>
                  </a:extLst>
                </a:gridCol>
                <a:gridCol w="244037">
                  <a:extLst>
                    <a:ext uri="{9D8B030D-6E8A-4147-A177-3AD203B41FA5}">
                      <a16:colId xmlns:a16="http://schemas.microsoft.com/office/drawing/2014/main" val="3378968404"/>
                    </a:ext>
                  </a:extLst>
                </a:gridCol>
                <a:gridCol w="492179">
                  <a:extLst>
                    <a:ext uri="{9D8B030D-6E8A-4147-A177-3AD203B41FA5}">
                      <a16:colId xmlns:a16="http://schemas.microsoft.com/office/drawing/2014/main" val="511600032"/>
                    </a:ext>
                  </a:extLst>
                </a:gridCol>
                <a:gridCol w="507559">
                  <a:extLst>
                    <a:ext uri="{9D8B030D-6E8A-4147-A177-3AD203B41FA5}">
                      <a16:colId xmlns:a16="http://schemas.microsoft.com/office/drawing/2014/main" val="3280136622"/>
                    </a:ext>
                  </a:extLst>
                </a:gridCol>
                <a:gridCol w="951863">
                  <a:extLst>
                    <a:ext uri="{9D8B030D-6E8A-4147-A177-3AD203B41FA5}">
                      <a16:colId xmlns:a16="http://schemas.microsoft.com/office/drawing/2014/main" val="615284252"/>
                    </a:ext>
                  </a:extLst>
                </a:gridCol>
                <a:gridCol w="663096">
                  <a:extLst>
                    <a:ext uri="{9D8B030D-6E8A-4147-A177-3AD203B41FA5}">
                      <a16:colId xmlns:a16="http://schemas.microsoft.com/office/drawing/2014/main" val="1460551963"/>
                    </a:ext>
                  </a:extLst>
                </a:gridCol>
              </a:tblGrid>
              <a:tr h="697903">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gridSpan="2">
                  <a:txBody>
                    <a:bodyPr/>
                    <a:lstStyle/>
                    <a:p>
                      <a:endParaRPr lang="nl-NL" sz="1200" b="1" dirty="0">
                        <a:solidFill>
                          <a:schemeClr val="tx1"/>
                        </a:solidFill>
                      </a:endParaRPr>
                    </a:p>
                  </a:txBody>
                  <a:tcPr marL="119883" marR="119883" marT="59941" marB="599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hMerge="1">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53472178"/>
                  </a:ext>
                </a:extLst>
              </a:tr>
              <a:tr h="272594">
                <a:tc gridSpan="7">
                  <a:txBody>
                    <a:bodyPr/>
                    <a:lstStyle/>
                    <a:p>
                      <a:endParaRPr lang="nl-NL" sz="1200" b="1" dirty="0">
                        <a:solidFill>
                          <a:schemeClr val="tx1"/>
                        </a:solidFill>
                      </a:endParaRPr>
                    </a:p>
                  </a:txBody>
                  <a:tcPr marL="119883" marR="119883" marT="59941" marB="5994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tc>
                <a:tc hMerge="1">
                  <a:txBody>
                    <a:bodyPr/>
                    <a:lstStyle/>
                    <a:p>
                      <a:endParaRPr lang="nl-NL"/>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1"/>
                        </a:solidFill>
                      </a:endParaRPr>
                    </a:p>
                  </a:txBody>
                  <a:tcPr marL="87379" marR="87379" marT="43690" marB="436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67159283"/>
                  </a:ext>
                </a:extLst>
              </a:tr>
              <a:tr h="655911">
                <a:tc>
                  <a:txBody>
                    <a:bodyPr/>
                    <a:lstStyle/>
                    <a:p>
                      <a:endParaRPr lang="nl-NL" sz="1200" b="1" dirty="0">
                        <a:solidFill>
                          <a:schemeClr val="tx1"/>
                        </a:solidFill>
                      </a:endParaRPr>
                    </a:p>
                  </a:txBody>
                  <a:tcPr marL="87379" marR="87379" marT="43690" marB="4369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ctr"/>
                      <a:endParaRPr lang="nl-NL" sz="1200" b="1" dirty="0">
                        <a:solidFill>
                          <a:schemeClr val="tx1"/>
                        </a:solidFill>
                      </a:endParaRPr>
                    </a:p>
                  </a:txBody>
                  <a:tcPr marL="119883" marR="119883" marT="59941" marB="599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lumOff val="50000"/>
                      </a:schemeClr>
                    </a:solidFill>
                  </a:tcPr>
                </a:tc>
                <a:tc>
                  <a:txBody>
                    <a:bodyPr/>
                    <a:lstStyle/>
                    <a:p>
                      <a:endParaRPr lang="nl-NL" sz="1200" b="1" dirty="0">
                        <a:solidFill>
                          <a:schemeClr val="tx1"/>
                        </a:solidFill>
                      </a:endParaRPr>
                    </a:p>
                  </a:txBody>
                  <a:tcPr marL="87379" marR="87379" marT="43690" marB="436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877917506"/>
                  </a:ext>
                </a:extLst>
              </a:tr>
              <a:tr h="287328">
                <a:tc gridSpan="7">
                  <a:txBody>
                    <a:bodyPr/>
                    <a:lstStyle/>
                    <a:p>
                      <a:endParaRPr lang="nl-NL" sz="1200" b="1" dirty="0">
                        <a:solidFill>
                          <a:schemeClr val="tx1"/>
                        </a:solidFill>
                      </a:endParaRPr>
                    </a:p>
                  </a:txBody>
                  <a:tcPr marL="119883" marR="119883" marT="59941" marB="5994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nl-NL"/>
                    </a:p>
                  </a:txBody>
                  <a:tcPr/>
                </a:tc>
                <a:tc hMerge="1">
                  <a:txBody>
                    <a:bodyPr/>
                    <a:lstStyle/>
                    <a:p>
                      <a:endParaRPr lang="nl-NL"/>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endParaRPr lang="nl-NL" sz="1200" b="1" dirty="0">
                        <a:solidFill>
                          <a:schemeClr val="tx1"/>
                        </a:solidFill>
                      </a:endParaRPr>
                    </a:p>
                  </a:txBody>
                  <a:tcPr marL="87379" marR="87379" marT="43690" marB="436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681621822"/>
                  </a:ext>
                </a:extLst>
              </a:tr>
              <a:tr h="661726">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2">
                  <a:txBody>
                    <a:bodyPr/>
                    <a:lstStyle/>
                    <a:p>
                      <a:endParaRPr lang="nl-NL" sz="1200" b="1" dirty="0">
                        <a:solidFill>
                          <a:schemeClr val="tx1"/>
                        </a:solidFill>
                      </a:endParaRPr>
                    </a:p>
                  </a:txBody>
                  <a:tcPr marL="119883" marR="119883" marT="59941" marB="599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r>
                        <a:rPr lang="nl-NL"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lumMod val="20000"/>
                        <a:lumOff val="80000"/>
                      </a:schemeClr>
                    </a:solidFill>
                  </a:tcPr>
                </a:tc>
                <a:tc>
                  <a:txBody>
                    <a:bodyPr/>
                    <a:lstStyle/>
                    <a:p>
                      <a:endParaRPr lang="nl-NL" sz="1200" b="1" dirty="0">
                        <a:solidFill>
                          <a:schemeClr val="tx1"/>
                        </a:solidFill>
                      </a:endParaRPr>
                    </a:p>
                  </a:txBody>
                  <a:tcPr marL="87379" marR="87379" marT="43690" marB="436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739628840"/>
                  </a:ext>
                </a:extLst>
              </a:tr>
            </a:tbl>
          </a:graphicData>
        </a:graphic>
      </p:graphicFrame>
      <p:cxnSp>
        <p:nvCxnSpPr>
          <p:cNvPr id="4" name="Rechte verbindingslijn 3">
            <a:extLst>
              <a:ext uri="{FF2B5EF4-FFF2-40B4-BE49-F238E27FC236}">
                <a16:creationId xmlns:a16="http://schemas.microsoft.com/office/drawing/2014/main" id="{7546E963-63D9-849F-B02C-958A0AE5CB06}"/>
              </a:ext>
            </a:extLst>
          </p:cNvPr>
          <p:cNvCxnSpPr>
            <a:cxnSpLocks/>
          </p:cNvCxnSpPr>
          <p:nvPr/>
        </p:nvCxnSpPr>
        <p:spPr>
          <a:xfrm>
            <a:off x="5558867" y="439942"/>
            <a:ext cx="1" cy="2575461"/>
          </a:xfrm>
          <a:prstGeom prst="line">
            <a:avLst/>
          </a:prstGeom>
          <a:ln w="25400">
            <a:solidFill>
              <a:srgbClr val="C1E5F5"/>
            </a:solidFill>
          </a:ln>
        </p:spPr>
        <p:style>
          <a:lnRef idx="2">
            <a:schemeClr val="accent1"/>
          </a:lnRef>
          <a:fillRef idx="0">
            <a:schemeClr val="accent1"/>
          </a:fillRef>
          <a:effectRef idx="1">
            <a:schemeClr val="accent1"/>
          </a:effectRef>
          <a:fontRef idx="minor">
            <a:schemeClr val="tx1"/>
          </a:fontRef>
        </p:style>
      </p:cxnSp>
      <p:sp>
        <p:nvSpPr>
          <p:cNvPr id="5" name="Tekstvak 4">
            <a:extLst>
              <a:ext uri="{FF2B5EF4-FFF2-40B4-BE49-F238E27FC236}">
                <a16:creationId xmlns:a16="http://schemas.microsoft.com/office/drawing/2014/main" id="{E6FA73C0-99B5-2199-42EE-732EB9BDF0CA}"/>
              </a:ext>
            </a:extLst>
          </p:cNvPr>
          <p:cNvSpPr txBox="1">
            <a:spLocks/>
          </p:cNvSpPr>
          <p:nvPr/>
        </p:nvSpPr>
        <p:spPr>
          <a:xfrm>
            <a:off x="7902798" y="1480023"/>
            <a:ext cx="1825628" cy="584775"/>
          </a:xfrm>
          <a:prstGeom prst="rect">
            <a:avLst/>
          </a:prstGeom>
          <a:noFill/>
        </p:spPr>
        <p:txBody>
          <a:bodyPr wrap="square" rtlCol="0" anchor="ctr">
            <a:spAutoFit/>
          </a:bodyPr>
          <a:lstStyle/>
          <a:p>
            <a:pPr algn="r"/>
            <a:r>
              <a:rPr lang="nl-NL" dirty="0">
                <a:latin typeface="Arial" panose="020B0604020202020204" pitchFamily="34" charset="0"/>
                <a:cs typeface="Arial" panose="020B0604020202020204" pitchFamily="34" charset="0"/>
              </a:rPr>
              <a:t> </a:t>
            </a:r>
            <a:r>
              <a:rPr lang="nl-NL" sz="3200" dirty="0">
                <a:latin typeface="Arial" panose="020B0604020202020204" pitchFamily="34" charset="0"/>
                <a:cs typeface="Arial" panose="020B0604020202020204" pitchFamily="34" charset="0"/>
              </a:rPr>
              <a:t> </a:t>
            </a:r>
            <a:r>
              <a:rPr lang="nl-NL" sz="3200" b="1" dirty="0">
                <a:solidFill>
                  <a:srgbClr val="ED5218"/>
                </a:solidFill>
              </a:rPr>
              <a:t>←</a:t>
            </a:r>
            <a:r>
              <a:rPr lang="nl-NL" sz="3200" dirty="0"/>
              <a:t> </a:t>
            </a:r>
            <a:r>
              <a:rPr lang="nl-NL" sz="1100" b="1" dirty="0">
                <a:solidFill>
                  <a:srgbClr val="ED5218"/>
                </a:solidFill>
                <a:latin typeface="Arial" panose="020B0604020202020204" pitchFamily="34" charset="0"/>
                <a:cs typeface="Arial" panose="020B0604020202020204" pitchFamily="34" charset="0"/>
              </a:rPr>
              <a:t>INGANG</a:t>
            </a:r>
          </a:p>
        </p:txBody>
      </p:sp>
    </p:spTree>
    <p:extLst>
      <p:ext uri="{BB962C8B-B14F-4D97-AF65-F5344CB8AC3E}">
        <p14:creationId xmlns:p14="http://schemas.microsoft.com/office/powerpoint/2010/main" val="339291991"/>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Kantoorthem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2979</TotalTime>
  <Words>1912</Words>
  <Application>Microsoft Office PowerPoint</Application>
  <PresentationFormat>A4 (210 x 297 mm)</PresentationFormat>
  <Paragraphs>323</Paragraphs>
  <Slides>10</Slides>
  <Notes>10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10</vt:i4>
      </vt:variant>
    </vt:vector>
  </HeadingPairs>
  <TitlesOfParts>
    <vt:vector size="14" baseType="lpstr">
      <vt:lpstr>Aptos</vt:lpstr>
      <vt:lpstr>Aptos Display</vt:lpstr>
      <vt:lpstr>Arial</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Geene,Chris C.A.</dc:creator>
  <cp:lastModifiedBy>Geene,Chris C.A.</cp:lastModifiedBy>
  <cp:revision>53</cp:revision>
  <dcterms:created xsi:type="dcterms:W3CDTF">2026-05-01T15:12:26Z</dcterms:created>
  <dcterms:modified xsi:type="dcterms:W3CDTF">2026-05-18T08:50:32Z</dcterms:modified>
</cp:coreProperties>
</file>